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4021" r:id="rId2"/>
  </p:sldMasterIdLst>
  <p:notesMasterIdLst>
    <p:notesMasterId r:id="rId18"/>
  </p:notesMasterIdLst>
  <p:handoutMasterIdLst>
    <p:handoutMasterId r:id="rId19"/>
  </p:handoutMasterIdLst>
  <p:sldIdLst>
    <p:sldId id="281" r:id="rId3"/>
    <p:sldId id="257" r:id="rId4"/>
    <p:sldId id="264" r:id="rId5"/>
    <p:sldId id="266" r:id="rId6"/>
    <p:sldId id="265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5" r:id="rId15"/>
    <p:sldId id="274" r:id="rId16"/>
    <p:sldId id="276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7"/>
    <p:restoredTop sz="94632"/>
  </p:normalViewPr>
  <p:slideViewPr>
    <p:cSldViewPr>
      <p:cViewPr varScale="1">
        <p:scale>
          <a:sx n="67" d="100"/>
          <a:sy n="67" d="100"/>
        </p:scale>
        <p:origin x="183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6CA14D5-F1CC-CA40-9776-73CC034335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B8DF27-3872-FE41-AC81-B32D856CB4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95F59AC-9A8B-A546-8463-7E3A500C7DCE}" type="datetimeFigureOut">
              <a:rPr lang="en-US" altLang="sv-SE"/>
              <a:pPr>
                <a:defRPr/>
              </a:pPr>
              <a:t>1/30/2025</a:t>
            </a:fld>
            <a:endParaRPr lang="en-US" alt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EEA17F-7F59-2F4C-9D71-45779DC3F48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0212DD-671B-5A43-B07B-F27FC814A1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fld id="{44B17CE8-E66B-A343-AB52-AE3195C58B01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1AC8354-AA9F-D84D-93A8-64BFDCC175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1AFD87-085B-4542-A7C5-4026D7258E2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6AD884D-C06F-2840-B9B7-4A5FFFD46FA8}" type="datetimeFigureOut">
              <a:rPr lang="en-US" altLang="sv-SE"/>
              <a:pPr>
                <a:defRPr/>
              </a:pPr>
              <a:t>1/30/2025</a:t>
            </a:fld>
            <a:endParaRPr lang="en-US" altLang="sv-SE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12F8CFA-14C1-4348-AC86-0F483E70772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FA8FF12-B0BD-F14C-96E8-4EB69E735D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6B3D6D-B758-8541-B8F1-C44C9E9C707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D3E97E-BC4B-7345-9F8F-796C838281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fld id="{6595F2A3-8D0F-D14B-A171-D0CEED53BF60}" type="slidenum">
              <a:rPr lang="en-US" altLang="sv-SE"/>
              <a:pPr/>
              <a:t>‹#›</a:t>
            </a:fld>
            <a:endParaRPr lang="en-US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97780932-88FD-CEE1-7B39-B8B2DDBD9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" y="1238250"/>
            <a:ext cx="7489825" cy="446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86486" tIns="43243" rIns="86486" bIns="4324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sv-SE" altLang="sv-SE" sz="2600">
              <a:solidFill>
                <a:srgbClr val="B81414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pic>
        <p:nvPicPr>
          <p:cNvPr id="3" name="Picture 7" descr="FRIB_ppt_top.jpg">
            <a:extLst>
              <a:ext uri="{FF2B5EF4-FFF2-40B4-BE49-F238E27FC236}">
                <a16:creationId xmlns:a16="http://schemas.microsoft.com/office/drawing/2014/main" id="{99E8885E-F04A-333D-5CB8-547BE0D09F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FRIB_ppt_top.jpg">
            <a:extLst>
              <a:ext uri="{FF2B5EF4-FFF2-40B4-BE49-F238E27FC236}">
                <a16:creationId xmlns:a16="http://schemas.microsoft.com/office/drawing/2014/main" id="{18C6502F-95E3-1140-4873-CA60AE232A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4071938"/>
            <a:ext cx="6096000" cy="1143000"/>
          </a:xfrm>
        </p:spPr>
        <p:txBody>
          <a:bodyPr/>
          <a:lstStyle>
            <a:lvl1pPr marL="0" indent="0" algn="ctr">
              <a:buNone/>
              <a:defRPr/>
            </a:lvl1pPr>
            <a:lvl2pPr marL="432427" indent="0" algn="ctr">
              <a:buNone/>
              <a:defRPr/>
            </a:lvl2pPr>
            <a:lvl3pPr marL="864854" indent="0" algn="ctr">
              <a:buNone/>
              <a:defRPr/>
            </a:lvl3pPr>
            <a:lvl4pPr marL="1297280" indent="0" algn="ctr">
              <a:buNone/>
              <a:defRPr/>
            </a:lvl4pPr>
            <a:lvl5pPr marL="1729708" indent="0" algn="ctr">
              <a:buNone/>
              <a:defRPr/>
            </a:lvl5pPr>
            <a:lvl6pPr marL="2162134" indent="0" algn="ctr">
              <a:buNone/>
              <a:defRPr/>
            </a:lvl6pPr>
            <a:lvl7pPr marL="2594562" indent="0" algn="ctr">
              <a:buNone/>
              <a:defRPr/>
            </a:lvl7pPr>
            <a:lvl8pPr marL="3026988" indent="0" algn="ctr">
              <a:buNone/>
              <a:defRPr/>
            </a:lvl8pPr>
            <a:lvl9pPr marL="345941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3143251"/>
            <a:ext cx="9001124" cy="4866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6086" tIns="22435" rIns="56086" bIns="22435" anchor="ctr"/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5840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>
            <a:extLst>
              <a:ext uri="{FF2B5EF4-FFF2-40B4-BE49-F238E27FC236}">
                <a16:creationId xmlns:a16="http://schemas.microsoft.com/office/drawing/2014/main" id="{E2F3DACE-A542-B2EF-0D44-49361642826D}"/>
              </a:ext>
            </a:extLst>
          </p:cNvPr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>
              <a:solidFill>
                <a:srgbClr val="0094CA"/>
              </a:solidFill>
            </a:endParaRPr>
          </a:p>
        </p:txBody>
      </p:sp>
      <p:pic>
        <p:nvPicPr>
          <p:cNvPr id="5" name="Bildobjekt 5" descr="ESS-vit-logga.png">
            <a:extLst>
              <a:ext uri="{FF2B5EF4-FFF2-40B4-BE49-F238E27FC236}">
                <a16:creationId xmlns:a16="http://schemas.microsoft.com/office/drawing/2014/main" id="{220A5E19-8E7E-C5A3-D3C5-DD582CF256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319088"/>
            <a:ext cx="137001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9046C866-DC79-B698-3370-499FA55520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274638"/>
            <a:ext cx="9652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563A501-3C5C-D381-3EF2-07FEF3E48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sv-SE"/>
              <a:t>Winter 2025</a:t>
            </a:r>
            <a:endParaRPr lang="sv-SE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54F7295-DB9F-8C4A-CA9D-98442E366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sv-SE"/>
              <a:t>Lecture 17 Cryogenic Equipment</a:t>
            </a:r>
            <a:endParaRPr lang="sv-SE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00A3083-16AA-EFAC-768A-4D4817078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CC3BF-DE8A-7A4B-AEC0-D5E7E6428364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778138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>
            <a:extLst>
              <a:ext uri="{FF2B5EF4-FFF2-40B4-BE49-F238E27FC236}">
                <a16:creationId xmlns:a16="http://schemas.microsoft.com/office/drawing/2014/main" id="{CA638610-CAC9-C4A8-E6B9-10078382D71C}"/>
              </a:ext>
            </a:extLst>
          </p:cNvPr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>
              <a:solidFill>
                <a:srgbClr val="0094CA"/>
              </a:solidFill>
            </a:endParaRPr>
          </a:p>
        </p:txBody>
      </p:sp>
      <p:pic>
        <p:nvPicPr>
          <p:cNvPr id="6" name="Bildobjekt 7" descr="ESS-vit-logga.png">
            <a:extLst>
              <a:ext uri="{FF2B5EF4-FFF2-40B4-BE49-F238E27FC236}">
                <a16:creationId xmlns:a16="http://schemas.microsoft.com/office/drawing/2014/main" id="{CE117371-83BE-F6CB-C82C-790AF56E19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5" y="260350"/>
            <a:ext cx="136048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26319B28-9F29-2A78-0134-76B5ABA7B3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274638"/>
            <a:ext cx="9652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23560722-57C6-076E-6195-7A077A4EE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sv-SE"/>
              <a:t>Winter 2025</a:t>
            </a:r>
            <a:endParaRPr lang="sv-SE" dirty="0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ABEAC2B3-ECD6-F7F7-6D07-91A1E0958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sv-SE"/>
              <a:t>Lecture 17 Cryogenic Equipment</a:t>
            </a:r>
            <a:endParaRPr lang="sv-SE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6A5DF9B8-FCA5-327B-C645-09DE7E42B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407CAA-8C33-3843-82B8-8135324C2A42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228812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A53C724-A853-6C1E-81E5-09CC72F49CA3}"/>
              </a:ext>
            </a:extLst>
          </p:cNvPr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>
              <a:solidFill>
                <a:srgbClr val="0094CA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B1D317-649A-F84B-2BB3-3F2517CC4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274638"/>
            <a:ext cx="9652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64CA88D3-60A7-F63A-C1D9-BC9B6E70A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sv-SE"/>
              <a:t>Winter 2025</a:t>
            </a:r>
            <a:endParaRPr lang="sv-SE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820C9E34-9ED4-8F1D-2037-FCA81CCD6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sv-SE"/>
              <a:t>Lecture 17 Cryogenic Equipment</a:t>
            </a:r>
            <a:endParaRPr lang="sv-SE" dirty="0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A77CB6BC-ECBC-BDFB-3CE6-8C08263E8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2AC8E-5E5D-D441-A7DC-8BB4164350A6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373863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6">
            <a:extLst>
              <a:ext uri="{FF2B5EF4-FFF2-40B4-BE49-F238E27FC236}">
                <a16:creationId xmlns:a16="http://schemas.microsoft.com/office/drawing/2014/main" id="{7664F2E8-B0D9-98F8-D9FD-CCF0DCAEE864}"/>
              </a:ext>
            </a:extLst>
          </p:cNvPr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>
              <a:solidFill>
                <a:srgbClr val="0094CA"/>
              </a:solidFill>
            </a:endParaRPr>
          </a:p>
        </p:txBody>
      </p:sp>
      <p:pic>
        <p:nvPicPr>
          <p:cNvPr id="3" name="Bildobjekt 5" descr="ESS-vit-logga.png">
            <a:extLst>
              <a:ext uri="{FF2B5EF4-FFF2-40B4-BE49-F238E27FC236}">
                <a16:creationId xmlns:a16="http://schemas.microsoft.com/office/drawing/2014/main" id="{3DA6FA7D-4121-3390-86BE-E9E7AEDF8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319088"/>
            <a:ext cx="137001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4B7D3DC4-86B3-7F16-70D7-F7463FCDB0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75688" y="6492875"/>
            <a:ext cx="468312" cy="365125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B268C687-7D6F-804A-A59E-9987692C6A89}" type="slidenum">
              <a:rPr lang="fr-FR" altLang="sv-SE"/>
              <a:pPr/>
              <a:t>‹#›</a:t>
            </a:fld>
            <a:endParaRPr lang="fr-FR" altLang="sv-SE"/>
          </a:p>
        </p:txBody>
      </p:sp>
    </p:spTree>
    <p:extLst>
      <p:ext uri="{BB962C8B-B14F-4D97-AF65-F5344CB8AC3E}">
        <p14:creationId xmlns:p14="http://schemas.microsoft.com/office/powerpoint/2010/main" val="2155997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IB_ppt_top.jpg">
            <a:extLst>
              <a:ext uri="{FF2B5EF4-FFF2-40B4-BE49-F238E27FC236}">
                <a16:creationId xmlns:a16="http://schemas.microsoft.com/office/drawing/2014/main" id="{45D1918D-3E58-0534-90F7-9BEB89309A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pic>
        <p:nvPicPr>
          <p:cNvPr id="4" name="Picture 3" descr="FRIB_ppt_top.jpg">
            <a:extLst>
              <a:ext uri="{FF2B5EF4-FFF2-40B4-BE49-F238E27FC236}">
                <a16:creationId xmlns:a16="http://schemas.microsoft.com/office/drawing/2014/main" id="{64073421-6EB8-0B5D-714A-84CB29E5489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91C89780-8968-4B94-1639-5BE2380D9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1320800"/>
            <a:ext cx="7864475" cy="341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sv-SE" altLang="sv-SE">
              <a:solidFill>
                <a:srgbClr val="000000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8B8318-1272-14EC-1A68-5DB818541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009900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sv-SE" altLang="sv-SE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5027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0033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9035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FRIB_ppt_top.jpg">
            <a:extLst>
              <a:ext uri="{FF2B5EF4-FFF2-40B4-BE49-F238E27FC236}">
                <a16:creationId xmlns:a16="http://schemas.microsoft.com/office/drawing/2014/main" id="{AE0D0E67-7528-CDC4-2B83-0EA179844F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FRIB_ppt_top.jpg">
            <a:extLst>
              <a:ext uri="{FF2B5EF4-FFF2-40B4-BE49-F238E27FC236}">
                <a16:creationId xmlns:a16="http://schemas.microsoft.com/office/drawing/2014/main" id="{71DEB666-DF70-2D2D-95CA-B1DB200BD6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726F9682-1754-71FB-0FB7-816DA4267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1320800"/>
            <a:ext cx="7864475" cy="341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sv-SE" altLang="sv-SE"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5810B1-F581-29A3-90AD-0D097AE70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009900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sv-SE" altLang="sv-SE"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100"/>
            <a:ext cx="8990922" cy="5027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0033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0B898279-8260-7297-521C-050344E8F5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fr-FR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Lecture 17 Cryogenic Equipment</a:t>
            </a:r>
            <a:endParaRPr lang="en-US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E3EB541-470C-3FE7-8621-73310F3DCD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sv-SE"/>
              <a:t>Slide </a:t>
            </a:r>
            <a:fld id="{78F6CCA6-3C2C-024D-8403-BD2194BDD6DB}" type="slidenum">
              <a:rPr lang="en-US" altLang="sv-SE"/>
              <a:pPr/>
              <a:t>‹#›</a:t>
            </a:fld>
            <a:endParaRPr lang="en-US" altLang="sv-SE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275796D-B751-69A7-208E-AFC9A94BB4C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/>
              <a:t>Winter 2025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31802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alf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RIB_ppt_top.jpg">
            <a:extLst>
              <a:ext uri="{FF2B5EF4-FFF2-40B4-BE49-F238E27FC236}">
                <a16:creationId xmlns:a16="http://schemas.microsoft.com/office/drawing/2014/main" id="{A19ED326-2F6A-695B-A0EE-2B2D561594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DDEECF8E-D072-72CC-50EC-754ECA484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1320800"/>
            <a:ext cx="7864475" cy="341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sv-SE" altLang="sv-SE"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3270F4-4152-F93D-E382-813B42817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009900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sv-SE" altLang="sv-SE">
              <a:cs typeface="Arial" panose="020B0604020202020204" pitchFamily="34" charset="0"/>
            </a:endParaRPr>
          </a:p>
        </p:txBody>
      </p:sp>
      <p:pic>
        <p:nvPicPr>
          <p:cNvPr id="7" name="Picture 9" descr="FRIB_ppt_top.jpg">
            <a:extLst>
              <a:ext uri="{FF2B5EF4-FFF2-40B4-BE49-F238E27FC236}">
                <a16:creationId xmlns:a16="http://schemas.microsoft.com/office/drawing/2014/main" id="{576D2B8F-CFAC-FFAC-4E7D-DD7D7504FB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0"/>
            <a:ext cx="8991598" cy="10033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100"/>
            <a:ext cx="4423230" cy="5027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44573" y="1071564"/>
            <a:ext cx="4423227" cy="5027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F2436C85-0574-BC51-0C38-5C251FED3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fr-FR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Lecture 17 Cryogenic Equipment</a:t>
            </a:r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5EA0C208-02D5-CD4F-59EF-8EDB24533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sv-SE"/>
              <a:t>Slide </a:t>
            </a:r>
            <a:fld id="{8CCA8181-6860-AF4D-8EE5-E69B28A7E751}" type="slidenum">
              <a:rPr lang="en-US" altLang="sv-SE"/>
              <a:pPr/>
              <a:t>‹#›</a:t>
            </a:fld>
            <a:endParaRPr lang="en-US" altLang="sv-SE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60C3D8E2-3104-C428-DB2C-F5A90DFB331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/>
              <a:t>Winter 2025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6158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RIB_ppt_top.jpg">
            <a:extLst>
              <a:ext uri="{FF2B5EF4-FFF2-40B4-BE49-F238E27FC236}">
                <a16:creationId xmlns:a16="http://schemas.microsoft.com/office/drawing/2014/main" id="{33473E3B-BEC2-4EDD-2A6F-2A9FA41AD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AF81C984-800E-846E-CCC2-184CED61B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1320800"/>
            <a:ext cx="7864475" cy="341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sv-SE" altLang="sv-SE"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E45A74-32B0-C978-602C-910C48846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009900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sv-SE" altLang="sv-SE">
              <a:cs typeface="Arial" panose="020B0604020202020204" pitchFamily="34" charset="0"/>
            </a:endParaRPr>
          </a:p>
        </p:txBody>
      </p:sp>
      <p:pic>
        <p:nvPicPr>
          <p:cNvPr id="7" name="Picture 9" descr="FRIB_ppt_top.jpg">
            <a:extLst>
              <a:ext uri="{FF2B5EF4-FFF2-40B4-BE49-F238E27FC236}">
                <a16:creationId xmlns:a16="http://schemas.microsoft.com/office/drawing/2014/main" id="{EB2080FA-66F3-DB6A-24FB-810D5AE4B3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0033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099"/>
            <a:ext cx="8991604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76200" y="3581400"/>
            <a:ext cx="8991604" cy="24333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39B16CD2-01D1-913F-F55D-FB2725D9C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fr-FR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Lecture 17 Cryogenic Equipment</a:t>
            </a:r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5FE82656-3E23-441C-4FEE-69AA98BB6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sv-SE"/>
              <a:t>Slide </a:t>
            </a:r>
            <a:fld id="{863F668F-1C53-F04E-AACE-4D83E36BD280}" type="slidenum">
              <a:rPr lang="en-US" altLang="sv-SE"/>
              <a:pPr/>
              <a:t>‹#›</a:t>
            </a:fld>
            <a:endParaRPr lang="en-US" altLang="sv-SE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603A71E-C2BE-804C-B66C-72305B4EC2F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/>
              <a:t>Winter 2025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07813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r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IB_ppt_top.jpg">
            <a:extLst>
              <a:ext uri="{FF2B5EF4-FFF2-40B4-BE49-F238E27FC236}">
                <a16:creationId xmlns:a16="http://schemas.microsoft.com/office/drawing/2014/main" id="{29CEFE08-430C-1BD3-B82A-EBC838242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23192B06-273B-3B00-86A5-B7D0DFFE1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1320800"/>
            <a:ext cx="7864475" cy="341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sv-SE" altLang="sv-SE"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E92D19-24B8-CDB3-6BC8-BB8094250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009900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sv-SE" altLang="sv-SE">
              <a:cs typeface="Arial" panose="020B0604020202020204" pitchFamily="34" charset="0"/>
            </a:endParaRPr>
          </a:p>
        </p:txBody>
      </p:sp>
      <p:pic>
        <p:nvPicPr>
          <p:cNvPr id="7" name="Picture 9" descr="FRIB_ppt_top.jpg">
            <a:extLst>
              <a:ext uri="{FF2B5EF4-FFF2-40B4-BE49-F238E27FC236}">
                <a16:creationId xmlns:a16="http://schemas.microsoft.com/office/drawing/2014/main" id="{0E038F9B-F107-3AD1-233F-F716798DEB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0"/>
            <a:ext cx="8991598" cy="10033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067099"/>
            <a:ext cx="4419600" cy="24333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4625525" y="1067099"/>
            <a:ext cx="4442275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76201" y="3581400"/>
            <a:ext cx="4419599" cy="24333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625525" y="3581400"/>
            <a:ext cx="4442275" cy="2433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9AB3EDE0-6C71-E8DB-4B43-9EE56B3F64C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fr-FR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Lecture 17 Cryogenic Equipment</a:t>
            </a:r>
            <a:endParaRPr lang="en-US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E9F7486E-0304-DB5E-C494-D8C4762F62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sv-SE"/>
              <a:t>Slide </a:t>
            </a:r>
            <a:fld id="{D4325254-5A2E-2645-ADD7-FD1E06D8D0FB}" type="slidenum">
              <a:rPr lang="en-US" altLang="sv-SE"/>
              <a:pPr/>
              <a:t>‹#›</a:t>
            </a:fld>
            <a:endParaRPr lang="en-US" altLang="sv-SE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2E1D583-4E91-1CB6-B292-C56AE9A2056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/>
              <a:t>Winter 2025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11470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FRIB_ppt_top.jpg">
            <a:extLst>
              <a:ext uri="{FF2B5EF4-FFF2-40B4-BE49-F238E27FC236}">
                <a16:creationId xmlns:a16="http://schemas.microsoft.com/office/drawing/2014/main" id="{59B487D3-4C31-3D53-687A-273D0BE30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F4D33BDE-9CEA-2636-F59B-2BC045780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1320800"/>
            <a:ext cx="7864475" cy="341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sv-SE" altLang="sv-SE"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80056A3-8A90-5830-DFB5-75F109CF9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009900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sv-SE" altLang="sv-SE">
              <a:cs typeface="Arial" panose="020B0604020202020204" pitchFamily="34" charset="0"/>
            </a:endParaRPr>
          </a:p>
        </p:txBody>
      </p:sp>
      <p:pic>
        <p:nvPicPr>
          <p:cNvPr id="6" name="Picture 9" descr="FRIB_ppt_top.jpg">
            <a:extLst>
              <a:ext uri="{FF2B5EF4-FFF2-40B4-BE49-F238E27FC236}">
                <a16:creationId xmlns:a16="http://schemas.microsoft.com/office/drawing/2014/main" id="{7CC2586A-B396-1450-A062-038D71E57D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0033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C2018FE2-8BDE-DB7C-E342-42EBAEBE9D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fr-FR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Lecture 17 Cryogenic Equipment</a:t>
            </a:r>
            <a:endParaRPr lang="en-US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6ED2C8CC-E9A1-9383-7F94-5C6A2A4570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sv-SE"/>
              <a:t>Slide </a:t>
            </a:r>
            <a:fld id="{F5B69BA4-452D-EA49-A851-254AD687648B}" type="slidenum">
              <a:rPr lang="en-US" altLang="sv-SE"/>
              <a:pPr/>
              <a:t>‹#›</a:t>
            </a:fld>
            <a:endParaRPr lang="en-US" altLang="sv-SE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382F6FC-149F-8CD4-A99C-9334C38DB6C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/>
              <a:t>Winter 2025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83336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clea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IB_ppt_top.jpg">
            <a:extLst>
              <a:ext uri="{FF2B5EF4-FFF2-40B4-BE49-F238E27FC236}">
                <a16:creationId xmlns:a16="http://schemas.microsoft.com/office/drawing/2014/main" id="{3BFEB233-6B8A-F9B2-A09D-75BB13E5F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45E8FCCF-8FAA-8FB1-F459-0F3749E20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1320800"/>
            <a:ext cx="7864475" cy="341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sv-SE" altLang="sv-SE"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0FC641-B3AC-8777-4014-B94F868FF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009900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sv-SE" altLang="sv-SE"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0033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7099"/>
            <a:ext cx="8991604" cy="50095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7290AE92-EB48-D830-FF33-2890938A7E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fr-FR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Lecture 17 Cryogenic Equipment</a:t>
            </a:r>
            <a:endParaRPr lang="en-US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D9A12890-29D9-7E20-98FC-24AA33C43E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sv-SE"/>
              <a:t>Slide </a:t>
            </a:r>
            <a:fld id="{716364A3-2366-3E4B-B6BF-6B1F20D46E20}" type="slidenum">
              <a:rPr lang="en-US" altLang="sv-SE"/>
              <a:pPr/>
              <a:t>‹#›</a:t>
            </a:fld>
            <a:endParaRPr lang="en-US" altLang="sv-SE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6CA464D-B4CA-620A-EFB9-4C6E4ACEA83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/>
              <a:t>Winter 2025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08151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96E8D882-7EC4-5BE6-7BD7-F246B937A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1320800"/>
            <a:ext cx="7864475" cy="341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defRPr/>
            </a:pPr>
            <a:endParaRPr lang="sv-SE" altLang="sv-SE"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B398D1-9A8F-9872-2B27-B98C99470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009900"/>
            <a:ext cx="9144000" cy="368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416" tIns="45708" rIns="91416" bIns="4570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sv-SE" altLang="sv-SE">
              <a:cs typeface="Arial" panose="020B0604020202020204" pitchFamily="34" charset="0"/>
            </a:endParaRPr>
          </a:p>
        </p:txBody>
      </p:sp>
      <p:sp>
        <p:nvSpPr>
          <p:cNvPr id="4" name="Footer Placeholder 10">
            <a:extLst>
              <a:ext uri="{FF2B5EF4-FFF2-40B4-BE49-F238E27FC236}">
                <a16:creationId xmlns:a16="http://schemas.microsoft.com/office/drawing/2014/main" id="{C687F20B-DFE7-D171-AA81-14ED331263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fr-FR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Lecture 17 Cryogenic Equipment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F3614-E335-DB5B-C9BD-A7B9E07EC3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sv-SE"/>
              <a:t>Slide </a:t>
            </a:r>
            <a:fld id="{854876F3-2D98-E846-AEA4-C7B9CA999B66}" type="slidenum">
              <a:rPr lang="en-US" altLang="sv-SE"/>
              <a:pPr/>
              <a:t>‹#›</a:t>
            </a:fld>
            <a:endParaRPr lang="en-US" altLang="sv-SE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6BC47EB-EC56-0DDC-69F5-96829299FD0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/>
              <a:t>Winter 2025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76837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7" descr="ESS-vit-logga.png">
            <a:extLst>
              <a:ext uri="{FF2B5EF4-FFF2-40B4-BE49-F238E27FC236}">
                <a16:creationId xmlns:a16="http://schemas.microsoft.com/office/drawing/2014/main" id="{08A5157F-3D76-07EF-2A44-DD95F93C14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60350"/>
            <a:ext cx="1655763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9567352-BF72-8359-94CD-C9C1BE328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sv-SE"/>
              <a:t>Winter 2025</a:t>
            </a:r>
            <a:endParaRPr lang="sv-SE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A84B7A5-61F3-CC56-00EA-7B889AC62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sv-SE"/>
              <a:t>Lecture 17 Cryogenic Equipment</a:t>
            </a:r>
            <a:endParaRPr lang="sv-SE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41AD6DF-C79D-91D6-C2FA-293900260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32862E-3B63-E64C-BE44-2AA7F6CA3E41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353282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6FA8656-44D8-3CEA-1D3A-08C88B5FF1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200" y="76200"/>
            <a:ext cx="89916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6091" tIns="22437" rIns="56091" bIns="22437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sv-SE"/>
              <a:t>Click to edit Master title style</a:t>
            </a:r>
          </a:p>
        </p:txBody>
      </p:sp>
      <p:sp>
        <p:nvSpPr>
          <p:cNvPr id="1027" name="Rectangle 6">
            <a:extLst>
              <a:ext uri="{FF2B5EF4-FFF2-40B4-BE49-F238E27FC236}">
                <a16:creationId xmlns:a16="http://schemas.microsoft.com/office/drawing/2014/main" id="{8933BED4-2347-5C46-747C-E47A034E94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066800"/>
            <a:ext cx="8991600" cy="502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v-SE"/>
              <a:t>Click to edit Master text styles</a:t>
            </a:r>
          </a:p>
          <a:p>
            <a:pPr lvl="1"/>
            <a:r>
              <a:rPr lang="en-US" altLang="sv-SE"/>
              <a:t>Second level</a:t>
            </a:r>
          </a:p>
          <a:p>
            <a:pPr lvl="2"/>
            <a:r>
              <a:rPr lang="en-US" altLang="sv-SE"/>
              <a:t>Third level</a:t>
            </a:r>
          </a:p>
          <a:p>
            <a:pPr lvl="3"/>
            <a:r>
              <a:rPr lang="en-US" altLang="sv-SE"/>
              <a:t>Fourth level</a:t>
            </a:r>
          </a:p>
          <a:p>
            <a:pPr lvl="4"/>
            <a:r>
              <a:rPr lang="en-US" altLang="sv-SE"/>
              <a:t>Fifth level</a:t>
            </a:r>
          </a:p>
        </p:txBody>
      </p:sp>
      <p:sp>
        <p:nvSpPr>
          <p:cNvPr id="20" name="Footer Placeholder 10">
            <a:extLst>
              <a:ext uri="{FF2B5EF4-FFF2-40B4-BE49-F238E27FC236}">
                <a16:creationId xmlns:a16="http://schemas.microsoft.com/office/drawing/2014/main" id="{1A961B2E-0D55-8448-B7AF-C067090E6B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0" y="6324600"/>
            <a:ext cx="5181600" cy="196850"/>
          </a:xfrm>
          <a:prstGeom prst="rect">
            <a:avLst/>
          </a:prstGeom>
        </p:spPr>
        <p:txBody>
          <a:bodyPr lIns="0" tIns="0" rIns="0" bIns="0" anchor="ctr"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fr-FR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Lecture 17 Cryogenic Equipment</a:t>
            </a:r>
            <a:endParaRPr lang="en-US" dirty="0"/>
          </a:p>
        </p:txBody>
      </p: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207C35A9-4120-C247-BAD1-BAF95CA9C1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29600" y="6553200"/>
            <a:ext cx="762000" cy="19685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defRPr sz="1000">
                <a:solidFill>
                  <a:srgbClr val="064308"/>
                </a:solidFill>
                <a:cs typeface="Arial" panose="020B0604020202020204" pitchFamily="34" charset="0"/>
              </a:defRPr>
            </a:lvl1pPr>
          </a:lstStyle>
          <a:p>
            <a:r>
              <a:rPr lang="en-US" altLang="sv-SE"/>
              <a:t>Slide </a:t>
            </a:r>
            <a:fld id="{E82122B7-E8DA-B947-BCE3-D5F62C8EBF66}" type="slidenum">
              <a:rPr lang="en-US" altLang="sv-SE"/>
              <a:pPr/>
              <a:t>‹#›</a:t>
            </a:fld>
            <a:endParaRPr lang="en-US" altLang="sv-SE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F53FEE3C-0012-D74A-92CE-726E0737D6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0" y="6553200"/>
            <a:ext cx="4343400" cy="196850"/>
          </a:xfrm>
          <a:prstGeom prst="rect">
            <a:avLst/>
          </a:prstGeom>
        </p:spPr>
        <p:txBody>
          <a:bodyPr lIns="0" tIns="0" rIns="0" bIns="0" anchor="ctr"/>
          <a:lstStyle>
            <a:lvl1pPr algn="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1000" kern="1200">
                <a:solidFill>
                  <a:srgbClr val="064308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/>
              <a:t>Winter 2025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</p:sldLayoutIdLst>
  <p:hf hdr="0"/>
  <p:txStyles>
    <p:titleStyle>
      <a:lvl1pPr algn="ctr" defTabSz="806450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algn="ctr" defTabSz="806450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defTabSz="806450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defTabSz="806450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defTabSz="806450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159" algn="ctr" defTabSz="807966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914318" algn="ctr" defTabSz="807966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371477" algn="ctr" defTabSz="807966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828637" algn="ctr" defTabSz="807966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82563" indent="-182563" algn="l" defTabSz="806450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SzPct val="100000"/>
        <a:buFont typeface="Wingdings" pitchFamily="2" charset="2"/>
        <a:buChar char="§"/>
        <a:defRPr sz="2200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marL="365125" indent="-153988" algn="l" defTabSz="806450" rtl="0" eaLnBrk="0" fontAlgn="base" hangingPunct="0">
        <a:lnSpc>
          <a:spcPct val="90000"/>
        </a:lnSpc>
        <a:spcBef>
          <a:spcPts val="200"/>
        </a:spcBef>
        <a:spcAft>
          <a:spcPct val="0"/>
        </a:spcAft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2pPr>
      <a:lvl3pPr marL="593725" indent="-163513" algn="l" defTabSz="806450" rtl="0" eaLnBrk="0" fontAlgn="base" hangingPunct="0">
        <a:lnSpc>
          <a:spcPct val="90000"/>
        </a:lnSpc>
        <a:spcBef>
          <a:spcPts val="200"/>
        </a:spcBef>
        <a:spcAft>
          <a:spcPct val="0"/>
        </a:spcAft>
        <a:buSzPct val="100000"/>
        <a:buFont typeface="Lucida Grande" panose="020B0600040502020204" pitchFamily="34" charset="0"/>
        <a:buChar char="»"/>
        <a:defRPr>
          <a:solidFill>
            <a:schemeClr val="tx1"/>
          </a:solidFill>
          <a:latin typeface="Arial" charset="0"/>
          <a:ea typeface="ヒラギノ角ゴ Pro W3" pitchFamily="-111" charset="-128"/>
          <a:cs typeface="ヒラギノ角ゴ Pro W3" pitchFamily="-111" charset="-128"/>
        </a:defRPr>
      </a:lvl3pPr>
      <a:lvl4pPr marL="730250" indent="-136525" algn="l" defTabSz="806450" rtl="0" eaLnBrk="0" fontAlgn="base" hangingPunct="0">
        <a:lnSpc>
          <a:spcPct val="90000"/>
        </a:lnSpc>
        <a:spcBef>
          <a:spcPts val="200"/>
        </a:spcBef>
        <a:spcAft>
          <a:spcPct val="0"/>
        </a:spcAft>
        <a:buClr>
          <a:srgbClr val="999999"/>
        </a:buClr>
        <a:buSzPct val="100000"/>
        <a:buFont typeface="Arial" panose="020B0604020202020204" pitchFamily="34" charset="0"/>
        <a:buChar char="•"/>
        <a:defRPr sz="1600">
          <a:solidFill>
            <a:schemeClr val="tx1"/>
          </a:solidFill>
          <a:latin typeface="Helvetica" charset="0"/>
          <a:ea typeface="ヒラギノ角ゴ Pro W3" pitchFamily="-111" charset="-128"/>
          <a:cs typeface="ヒラギノ角ゴ Pro W3"/>
        </a:defRPr>
      </a:lvl4pPr>
      <a:lvl5pPr marL="1004888" indent="-182563" algn="l" defTabSz="806450" rtl="0" eaLnBrk="0" fontAlgn="base" hangingPunct="0">
        <a:lnSpc>
          <a:spcPct val="90000"/>
        </a:lnSpc>
        <a:spcBef>
          <a:spcPts val="200"/>
        </a:spcBef>
        <a:spcAft>
          <a:spcPct val="0"/>
        </a:spcAft>
        <a:buClr>
          <a:srgbClr val="999999"/>
        </a:buClr>
        <a:buSzPct val="100000"/>
        <a:buFont typeface="Lucida Grande" panose="020B0600040502020204" pitchFamily="34" charset="0"/>
        <a:buChar char="»"/>
        <a:defRPr sz="1400">
          <a:solidFill>
            <a:schemeClr val="tx1"/>
          </a:solidFill>
          <a:latin typeface="Helvetica" charset="0"/>
          <a:ea typeface="ヒラギノ角ゴ Pro W3" pitchFamily="-111" charset="-128"/>
          <a:cs typeface="ヒラギノ角ゴ Pro W3"/>
        </a:defRPr>
      </a:lvl5pPr>
      <a:lvl6pPr marL="2223889" indent="-150799" algn="l" defTabSz="807966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6pPr>
      <a:lvl7pPr marL="2681050" indent="-150799" algn="l" defTabSz="807966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138209" indent="-150799" algn="l" defTabSz="807966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8pPr>
      <a:lvl9pPr marL="3595368" indent="-150799" algn="l" defTabSz="807966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5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>
            <a:extLst>
              <a:ext uri="{FF2B5EF4-FFF2-40B4-BE49-F238E27FC236}">
                <a16:creationId xmlns:a16="http://schemas.microsoft.com/office/drawing/2014/main" id="{E724AF9C-1091-FE6A-AE65-810023B7856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1389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v-SE"/>
              <a:t>Click to edit Master title style</a:t>
            </a:r>
            <a:endParaRPr lang="sv-SE" altLang="sv-SE"/>
          </a:p>
        </p:txBody>
      </p:sp>
      <p:sp>
        <p:nvSpPr>
          <p:cNvPr id="10243" name="Text Placeholder 2">
            <a:extLst>
              <a:ext uri="{FF2B5EF4-FFF2-40B4-BE49-F238E27FC236}">
                <a16:creationId xmlns:a16="http://schemas.microsoft.com/office/drawing/2014/main" id="{7683CC29-CCED-D293-D930-F90ED9E65C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v-SE"/>
              <a:t>Click to edit Master text styles</a:t>
            </a:r>
          </a:p>
          <a:p>
            <a:pPr lvl="1"/>
            <a:r>
              <a:rPr lang="en-US" altLang="sv-SE"/>
              <a:t>Second level</a:t>
            </a:r>
          </a:p>
          <a:p>
            <a:pPr lvl="2"/>
            <a:r>
              <a:rPr lang="en-US" altLang="sv-SE"/>
              <a:t>Third level</a:t>
            </a:r>
          </a:p>
          <a:p>
            <a:pPr lvl="3"/>
            <a:r>
              <a:rPr lang="en-US" altLang="sv-SE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DF272-38D0-AD45-BFDB-AD6A42B798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sv-SE"/>
              <a:t>Winter 2025</a:t>
            </a:r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60CE9-29DA-BA4D-8981-FF4CF1BA98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sv-SE"/>
              <a:t>Lecture 17 Cryogenic Equipment</a:t>
            </a:r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28655-281C-674D-812E-6E3D74B80B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424D4D8-99D8-EE43-B7AF-209EB792A606}" type="slidenum">
              <a:rPr lang="sv-SE" altLang="sv-SE"/>
              <a:pPr/>
              <a:t>‹#›</a:t>
            </a:fld>
            <a:endParaRPr lang="sv-SE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2" r:id="rId1"/>
    <p:sldLayoutId id="2147484163" r:id="rId2"/>
    <p:sldLayoutId id="2147484164" r:id="rId3"/>
    <p:sldLayoutId id="2147484165" r:id="rId4"/>
    <p:sldLayoutId id="2147484166" r:id="rId5"/>
    <p:sldLayoutId id="2147484167" r:id="rId6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7F7F7F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7F7F7F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7F7F7F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7F7F7F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A8CB4D4A-ED63-C339-4FE3-47A97DEDE9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GB" altLang="sv-SE" sz="4000" dirty="0">
                <a:ea typeface="ＭＳ Ｐゴシック" panose="020B0600070205080204" pitchFamily="34" charset="-128"/>
              </a:rPr>
              <a:t>Cryogenic Equipment</a:t>
            </a:r>
            <a:endParaRPr lang="en-GB" altLang="sv-SE" dirty="0">
              <a:ea typeface="ＭＳ Ｐゴシック" panose="020B0600070205080204" pitchFamily="34" charset="-128"/>
            </a:endParaRPr>
          </a:p>
        </p:txBody>
      </p:sp>
      <p:sp>
        <p:nvSpPr>
          <p:cNvPr id="19459" name="Subtitle 2">
            <a:extLst>
              <a:ext uri="{FF2B5EF4-FFF2-40B4-BE49-F238E27FC236}">
                <a16:creationId xmlns:a16="http://schemas.microsoft.com/office/drawing/2014/main" id="{80CD57E9-A964-9D86-0E5C-9792874524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altLang="sv-SE" sz="2000">
                <a:solidFill>
                  <a:schemeClr val="bg1"/>
                </a:solidFill>
                <a:ea typeface="ＭＳ Ｐゴシック" panose="020B0600070205080204" pitchFamily="34" charset="-128"/>
              </a:rPr>
              <a:t>J. G. Weisend II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43BD3B73-E445-13E7-709F-A5A1B8C2C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5949950"/>
            <a:ext cx="45720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GB" altLang="sv-SE" sz="1600" dirty="0" err="1">
                <a:solidFill>
                  <a:srgbClr val="FFFFFF"/>
                </a:solidFill>
              </a:rPr>
              <a:t>www.europeanspallationsource.se</a:t>
            </a:r>
            <a:endParaRPr lang="en-GB" altLang="sv-SE" sz="1600" dirty="0">
              <a:solidFill>
                <a:srgbClr val="FFFF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1400" dirty="0">
                <a:solidFill>
                  <a:srgbClr val="FFFFFF"/>
                </a:solidFill>
              </a:rPr>
              <a:t>Winter 2025</a:t>
            </a:r>
            <a:endParaRPr lang="en-GB" altLang="sv-SE" sz="1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2">
            <a:extLst>
              <a:ext uri="{FF2B5EF4-FFF2-40B4-BE49-F238E27FC236}">
                <a16:creationId xmlns:a16="http://schemas.microsoft.com/office/drawing/2014/main" id="{9639B60E-E509-1EEB-58BD-BB45EE189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6200"/>
            <a:ext cx="7138988" cy="1143000"/>
          </a:xfrm>
        </p:spPr>
        <p:txBody>
          <a:bodyPr/>
          <a:lstStyle/>
          <a:p>
            <a:r>
              <a:rPr lang="en-US" altLang="sv-SE">
                <a:ea typeface="ＭＳ Ｐゴシック" panose="020B0600070205080204" pitchFamily="34" charset="-128"/>
              </a:rPr>
              <a:t>Example of Indium O-Ring Seal</a:t>
            </a:r>
          </a:p>
        </p:txBody>
      </p:sp>
      <p:pic>
        <p:nvPicPr>
          <p:cNvPr id="28674" name="Picture 2">
            <a:extLst>
              <a:ext uri="{FF2B5EF4-FFF2-40B4-BE49-F238E27FC236}">
                <a16:creationId xmlns:a16="http://schemas.microsoft.com/office/drawing/2014/main" id="{2E7B00CA-736D-7E8C-3881-8FD66CC0CB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046" r="-22046"/>
          <a:stretch>
            <a:fillRect/>
          </a:stretch>
        </p:blipFill>
        <p:spPr>
          <a:xfrm flipH="1" flipV="1">
            <a:off x="457200" y="1600200"/>
            <a:ext cx="8229600" cy="4525963"/>
          </a:xfrm>
          <a:noFill/>
        </p:spPr>
      </p:pic>
      <p:sp>
        <p:nvSpPr>
          <p:cNvPr id="28675" name="Date Placeholder 5">
            <a:extLst>
              <a:ext uri="{FF2B5EF4-FFF2-40B4-BE49-F238E27FC236}">
                <a16:creationId xmlns:a16="http://schemas.microsoft.com/office/drawing/2014/main" id="{33324900-CF6F-8B5E-48C6-610567ED0DE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28676" name="Footer Placeholder 3">
            <a:extLst>
              <a:ext uri="{FF2B5EF4-FFF2-40B4-BE49-F238E27FC236}">
                <a16:creationId xmlns:a16="http://schemas.microsoft.com/office/drawing/2014/main" id="{E047C7FD-17DD-9054-D649-86D77D166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Lecture 17 Cryogenic Equipment</a:t>
            </a:r>
          </a:p>
        </p:txBody>
      </p:sp>
      <p:sp>
        <p:nvSpPr>
          <p:cNvPr id="28677" name="Slide Number Placeholder 4">
            <a:extLst>
              <a:ext uri="{FF2B5EF4-FFF2-40B4-BE49-F238E27FC236}">
                <a16:creationId xmlns:a16="http://schemas.microsoft.com/office/drawing/2014/main" id="{4B2929D9-E31A-37FB-57E1-22C239565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F653D664-814A-8242-B5A0-7ADE9C02DE89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10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28678" name="TextBox 7">
            <a:extLst>
              <a:ext uri="{FF2B5EF4-FFF2-40B4-BE49-F238E27FC236}">
                <a16:creationId xmlns:a16="http://schemas.microsoft.com/office/drawing/2014/main" id="{BDD34681-6CA6-32B9-EFB0-E49187ADF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6113" y="5334000"/>
            <a:ext cx="3417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400">
                <a:solidFill>
                  <a:schemeClr val="tx1"/>
                </a:solidFill>
                <a:latin typeface="Arial" panose="020B0604020202020204" pitchFamily="34" charset="0"/>
              </a:rPr>
              <a:t>From G. McIntosh in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400" u="sng">
                <a:solidFill>
                  <a:schemeClr val="tx1"/>
                </a:solidFill>
                <a:latin typeface="Arial" panose="020B0604020202020204" pitchFamily="34" charset="0"/>
              </a:rPr>
              <a:t>The Handbook of Cryogenic Engineering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2">
            <a:extLst>
              <a:ext uri="{FF2B5EF4-FFF2-40B4-BE49-F238E27FC236}">
                <a16:creationId xmlns:a16="http://schemas.microsoft.com/office/drawing/2014/main" id="{3054AD2A-46DC-B824-309B-4292FF217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525"/>
            <a:ext cx="7138988" cy="1143000"/>
          </a:xfrm>
        </p:spPr>
        <p:txBody>
          <a:bodyPr/>
          <a:lstStyle/>
          <a:p>
            <a:r>
              <a:rPr lang="en-US" altLang="sv-SE">
                <a:ea typeface="ＭＳ Ｐゴシック" panose="020B0600070205080204" pitchFamily="34" charset="-128"/>
              </a:rPr>
              <a:t>Use of Invar Washers</a:t>
            </a:r>
          </a:p>
        </p:txBody>
      </p:sp>
      <p:sp>
        <p:nvSpPr>
          <p:cNvPr id="29698" name="Content Placeholder 6">
            <a:extLst>
              <a:ext uri="{FF2B5EF4-FFF2-40B4-BE49-F238E27FC236}">
                <a16:creationId xmlns:a16="http://schemas.microsoft.com/office/drawing/2014/main" id="{F12BB0F2-6C12-88A5-05F0-E7934E2B817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sv-SE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If upon cool down the flange material shrinks more than the bolt material then the seal may open up and leak</a:t>
            </a:r>
          </a:p>
          <a:p>
            <a:r>
              <a:rPr lang="en-US" altLang="sv-SE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One way to prevent this is to use invar washers so that the seal actually tightens during cool down</a:t>
            </a:r>
          </a:p>
          <a:p>
            <a:r>
              <a:rPr lang="en-US" altLang="sv-SE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The goal here is to size the components such that the bolt shrinks more than the combination of the 2 flanges and the invar washer</a:t>
            </a:r>
          </a:p>
        </p:txBody>
      </p:sp>
      <p:pic>
        <p:nvPicPr>
          <p:cNvPr id="29699" name="Picture 2">
            <a:extLst>
              <a:ext uri="{FF2B5EF4-FFF2-40B4-BE49-F238E27FC236}">
                <a16:creationId xmlns:a16="http://schemas.microsoft.com/office/drawing/2014/main" id="{CE60F3D8-0519-65FE-2216-3A7E50EDA5B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137" b="-22137"/>
          <a:stretch>
            <a:fillRect/>
          </a:stretch>
        </p:blipFill>
        <p:spPr>
          <a:xfrm flipH="1" flipV="1">
            <a:off x="4343400" y="1524000"/>
            <a:ext cx="4419600" cy="4953000"/>
          </a:xfrm>
          <a:noFill/>
        </p:spPr>
      </p:pic>
      <p:sp>
        <p:nvSpPr>
          <p:cNvPr id="29700" name="Date Placeholder 5">
            <a:extLst>
              <a:ext uri="{FF2B5EF4-FFF2-40B4-BE49-F238E27FC236}">
                <a16:creationId xmlns:a16="http://schemas.microsoft.com/office/drawing/2014/main" id="{F46564FE-2F95-A4CF-28A2-DC88EFECEE2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29701" name="Footer Placeholder 3">
            <a:extLst>
              <a:ext uri="{FF2B5EF4-FFF2-40B4-BE49-F238E27FC236}">
                <a16:creationId xmlns:a16="http://schemas.microsoft.com/office/drawing/2014/main" id="{5EC049A7-3B94-BBF7-5CB6-2DD02C9B6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Lecture 17 Cryogenic Equipment</a:t>
            </a:r>
          </a:p>
        </p:txBody>
      </p:sp>
      <p:sp>
        <p:nvSpPr>
          <p:cNvPr id="29702" name="Slide Number Placeholder 4">
            <a:extLst>
              <a:ext uri="{FF2B5EF4-FFF2-40B4-BE49-F238E27FC236}">
                <a16:creationId xmlns:a16="http://schemas.microsoft.com/office/drawing/2014/main" id="{CBFD0CD6-8A37-EDAC-FDD3-C2331CFB2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9E08FF24-58C7-414F-9061-04C5AD9D1452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11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7">
            <a:extLst>
              <a:ext uri="{FF2B5EF4-FFF2-40B4-BE49-F238E27FC236}">
                <a16:creationId xmlns:a16="http://schemas.microsoft.com/office/drawing/2014/main" id="{6F7E9F42-FB8E-D3EB-D48A-6AC4D08AA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28600"/>
            <a:ext cx="7138988" cy="1143000"/>
          </a:xfrm>
        </p:spPr>
        <p:txBody>
          <a:bodyPr/>
          <a:lstStyle/>
          <a:p>
            <a:r>
              <a:rPr lang="en-US" altLang="sv-SE">
                <a:ea typeface="ＭＳ Ｐゴシック" panose="020B0600070205080204" pitchFamily="34" charset="-128"/>
              </a:rPr>
              <a:t>Valves</a:t>
            </a:r>
          </a:p>
        </p:txBody>
      </p:sp>
      <p:sp>
        <p:nvSpPr>
          <p:cNvPr id="30722" name="Content Placeholder 8">
            <a:extLst>
              <a:ext uri="{FF2B5EF4-FFF2-40B4-BE49-F238E27FC236}">
                <a16:creationId xmlns:a16="http://schemas.microsoft.com/office/drawing/2014/main" id="{5B66081B-61D6-E6A9-1BFB-1275984B7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sv-SE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Valves are an important part of cryogenic systems</a:t>
            </a:r>
          </a:p>
          <a:p>
            <a:pPr>
              <a:lnSpc>
                <a:spcPct val="90000"/>
              </a:lnSpc>
            </a:pPr>
            <a:r>
              <a:rPr lang="en-US" altLang="sv-SE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Valves direct flows and control both flow rates and pressure drops</a:t>
            </a:r>
          </a:p>
          <a:p>
            <a:pPr>
              <a:lnSpc>
                <a:spcPct val="90000"/>
              </a:lnSpc>
            </a:pPr>
            <a:r>
              <a:rPr lang="en-US" altLang="sv-SE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Cryogenic valves have to operate at cryogenic temperatures and minimize the heat leak from room temperature</a:t>
            </a:r>
          </a:p>
          <a:p>
            <a:pPr>
              <a:lnSpc>
                <a:spcPct val="90000"/>
              </a:lnSpc>
            </a:pPr>
            <a:r>
              <a:rPr lang="en-US" altLang="sv-SE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Except in very specialized cases, cryogenic valves have room temperature actuators</a:t>
            </a:r>
          </a:p>
          <a:p>
            <a:pPr>
              <a:lnSpc>
                <a:spcPct val="90000"/>
              </a:lnSpc>
            </a:pPr>
            <a:r>
              <a:rPr lang="en-US" altLang="sv-SE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Valves can be manually operated or more commonly operated via a control system. The actuators for remote operation are typically electro pneumatic – a current or voltage signal from the control system regulates the pressure on the pneumatic drive that controls the valve position.</a:t>
            </a:r>
          </a:p>
          <a:p>
            <a:pPr>
              <a:lnSpc>
                <a:spcPct val="90000"/>
              </a:lnSpc>
            </a:pPr>
            <a:r>
              <a:rPr lang="en-US" altLang="sv-SE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A wide range of cryogenic valves is available in industry</a:t>
            </a:r>
          </a:p>
        </p:txBody>
      </p:sp>
      <p:sp>
        <p:nvSpPr>
          <p:cNvPr id="30723" name="Date Placeholder 6">
            <a:extLst>
              <a:ext uri="{FF2B5EF4-FFF2-40B4-BE49-F238E27FC236}">
                <a16:creationId xmlns:a16="http://schemas.microsoft.com/office/drawing/2014/main" id="{2C13EF0B-66ED-2987-816E-362CCBBB66A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30724" name="Footer Placeholder 4">
            <a:extLst>
              <a:ext uri="{FF2B5EF4-FFF2-40B4-BE49-F238E27FC236}">
                <a16:creationId xmlns:a16="http://schemas.microsoft.com/office/drawing/2014/main" id="{14115320-584B-A900-9F0C-744EBE253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Lecture 17 Cryogenic Equipment</a:t>
            </a:r>
          </a:p>
        </p:txBody>
      </p:sp>
      <p:sp>
        <p:nvSpPr>
          <p:cNvPr id="30725" name="Slide Number Placeholder 5">
            <a:extLst>
              <a:ext uri="{FF2B5EF4-FFF2-40B4-BE49-F238E27FC236}">
                <a16:creationId xmlns:a16="http://schemas.microsoft.com/office/drawing/2014/main" id="{97B8B2F9-F647-1AC1-7B6D-11A7F634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1CE16AEF-AAF8-284B-BA4C-CF80CA4BC085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12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2">
            <a:extLst>
              <a:ext uri="{FF2B5EF4-FFF2-40B4-BE49-F238E27FC236}">
                <a16:creationId xmlns:a16="http://schemas.microsoft.com/office/drawing/2014/main" id="{7DA9EB23-0042-C285-D2AD-70494FA3C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52400"/>
            <a:ext cx="7138988" cy="1143000"/>
          </a:xfrm>
        </p:spPr>
        <p:txBody>
          <a:bodyPr/>
          <a:lstStyle/>
          <a:p>
            <a:r>
              <a:rPr lang="en-US" altLang="sv-SE">
                <a:ea typeface="ＭＳ Ｐゴシック" panose="020B0600070205080204" pitchFamily="34" charset="-128"/>
              </a:rPr>
              <a:t>Basic Valve Types</a:t>
            </a:r>
            <a:br>
              <a:rPr lang="en-US" altLang="sv-SE">
                <a:ea typeface="ＭＳ Ｐゴシック" panose="020B0600070205080204" pitchFamily="34" charset="-128"/>
              </a:rPr>
            </a:br>
            <a:r>
              <a:rPr lang="en-US" altLang="sv-SE" sz="2000">
                <a:ea typeface="ＭＳ Ｐゴシック" panose="020B0600070205080204" pitchFamily="34" charset="-128"/>
              </a:rPr>
              <a:t>(All can be implemented in cryogenic systems with </a:t>
            </a:r>
            <a:br>
              <a:rPr lang="en-US" altLang="sv-SE" sz="2000">
                <a:ea typeface="ＭＳ Ｐゴシック" panose="020B0600070205080204" pitchFamily="34" charset="-128"/>
              </a:rPr>
            </a:br>
            <a:r>
              <a:rPr lang="en-US" altLang="sv-SE" sz="2000">
                <a:ea typeface="ＭＳ Ｐゴシック" panose="020B0600070205080204" pitchFamily="34" charset="-128"/>
              </a:rPr>
              <a:t>proper design and materials)</a:t>
            </a:r>
          </a:p>
        </p:txBody>
      </p:sp>
      <p:pic>
        <p:nvPicPr>
          <p:cNvPr id="31746" name="Picture 10" descr="http://www.velan.com/ignitionweb/data/boutique/products/50/image/cr_18a.jpg">
            <a:extLst>
              <a:ext uri="{FF2B5EF4-FFF2-40B4-BE49-F238E27FC236}">
                <a16:creationId xmlns:a16="http://schemas.microsoft.com/office/drawing/2014/main" id="{7E42F0FC-D4C0-44E3-ED43-3B95CB5A52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59" b="21959"/>
          <a:stretch>
            <a:fillRect/>
          </a:stretch>
        </p:blipFill>
        <p:spPr>
          <a:xfrm>
            <a:off x="6477000" y="4114800"/>
            <a:ext cx="2422525" cy="1331913"/>
          </a:xfrm>
          <a:noFill/>
        </p:spPr>
      </p:pic>
      <p:sp>
        <p:nvSpPr>
          <p:cNvPr id="31747" name="Date Placeholder 5">
            <a:extLst>
              <a:ext uri="{FF2B5EF4-FFF2-40B4-BE49-F238E27FC236}">
                <a16:creationId xmlns:a16="http://schemas.microsoft.com/office/drawing/2014/main" id="{F992E62E-48CE-F0D5-F5AF-D2C895DBB64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31748" name="Footer Placeholder 3">
            <a:extLst>
              <a:ext uri="{FF2B5EF4-FFF2-40B4-BE49-F238E27FC236}">
                <a16:creationId xmlns:a16="http://schemas.microsoft.com/office/drawing/2014/main" id="{9204C602-23E5-C69C-8483-64A5CD25C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Lecture 17 Cryogenic Equipment</a:t>
            </a:r>
          </a:p>
        </p:txBody>
      </p:sp>
      <p:sp>
        <p:nvSpPr>
          <p:cNvPr id="31749" name="Slide Number Placeholder 4">
            <a:extLst>
              <a:ext uri="{FF2B5EF4-FFF2-40B4-BE49-F238E27FC236}">
                <a16:creationId xmlns:a16="http://schemas.microsoft.com/office/drawing/2014/main" id="{D7609976-A2D4-01CE-E1D9-AADF322A9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94CA9E82-C1CE-E345-8A12-6EA7044BB72F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13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pic>
        <p:nvPicPr>
          <p:cNvPr id="31750" name="Picture 2" descr="http://i.ytimg.com/vi/OhtXJomR-eE/0.jpg">
            <a:extLst>
              <a:ext uri="{FF2B5EF4-FFF2-40B4-BE49-F238E27FC236}">
                <a16:creationId xmlns:a16="http://schemas.microsoft.com/office/drawing/2014/main" id="{6D42793C-DBBC-D477-5020-A7F719B06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447800"/>
            <a:ext cx="2641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8" descr="http://www.velan.com/ignitionweb/data/boutique/products/51/image/sf_18.jpg">
            <a:extLst>
              <a:ext uri="{FF2B5EF4-FFF2-40B4-BE49-F238E27FC236}">
                <a16:creationId xmlns:a16="http://schemas.microsoft.com/office/drawing/2014/main" id="{2FA4B7AA-4CDF-E560-5000-14702C747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12192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12" descr="http://www.velan.com/ignitionweb/data/boutique/products/39/image/cr_16b.jpg">
            <a:extLst>
              <a:ext uri="{FF2B5EF4-FFF2-40B4-BE49-F238E27FC236}">
                <a16:creationId xmlns:a16="http://schemas.microsoft.com/office/drawing/2014/main" id="{C4BFA810-7834-2659-B79D-5B48F7F4E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1447800" cy="402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14" descr="http://www.velan.com/ignitionweb/data/boutique/categories/55/product/velflex.jpg">
            <a:extLst>
              <a:ext uri="{FF2B5EF4-FFF2-40B4-BE49-F238E27FC236}">
                <a16:creationId xmlns:a16="http://schemas.microsoft.com/office/drawing/2014/main" id="{7F406DEA-12A1-8F6D-C802-1AEB5A1FD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2954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4" name="TextBox 17">
            <a:extLst>
              <a:ext uri="{FF2B5EF4-FFF2-40B4-BE49-F238E27FC236}">
                <a16:creationId xmlns:a16="http://schemas.microsoft.com/office/drawing/2014/main" id="{180E4CAF-5458-B820-1326-034CB48B7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943600"/>
            <a:ext cx="800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800">
                <a:solidFill>
                  <a:schemeClr val="tx1"/>
                </a:solidFill>
                <a:latin typeface="Arial" panose="020B0604020202020204" pitchFamily="34" charset="0"/>
              </a:rPr>
              <a:t>Globe</a:t>
            </a:r>
          </a:p>
        </p:txBody>
      </p:sp>
      <p:sp>
        <p:nvSpPr>
          <p:cNvPr id="31755" name="TextBox 18">
            <a:extLst>
              <a:ext uri="{FF2B5EF4-FFF2-40B4-BE49-F238E27FC236}">
                <a16:creationId xmlns:a16="http://schemas.microsoft.com/office/drawing/2014/main" id="{EFD4A03B-17E2-F4CF-F984-2454FEC94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6019800"/>
            <a:ext cx="684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800">
                <a:solidFill>
                  <a:schemeClr val="tx1"/>
                </a:solidFill>
                <a:latin typeface="Arial" panose="020B0604020202020204" pitchFamily="34" charset="0"/>
              </a:rPr>
              <a:t>Gate</a:t>
            </a:r>
          </a:p>
        </p:txBody>
      </p:sp>
      <p:sp>
        <p:nvSpPr>
          <p:cNvPr id="31756" name="TextBox 19">
            <a:extLst>
              <a:ext uri="{FF2B5EF4-FFF2-40B4-BE49-F238E27FC236}">
                <a16:creationId xmlns:a16="http://schemas.microsoft.com/office/drawing/2014/main" id="{3D6587B2-646E-914F-BAC7-147B0E81E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362200"/>
            <a:ext cx="569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800">
                <a:solidFill>
                  <a:schemeClr val="tx1"/>
                </a:solidFill>
                <a:latin typeface="Arial" panose="020B0604020202020204" pitchFamily="34" charset="0"/>
              </a:rPr>
              <a:t>Ball</a:t>
            </a:r>
          </a:p>
        </p:txBody>
      </p:sp>
      <p:sp>
        <p:nvSpPr>
          <p:cNvPr id="31757" name="TextBox 20">
            <a:extLst>
              <a:ext uri="{FF2B5EF4-FFF2-40B4-BE49-F238E27FC236}">
                <a16:creationId xmlns:a16="http://schemas.microsoft.com/office/drawing/2014/main" id="{AEB3AB60-3612-9527-AAE0-B75EC4CBE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657600"/>
            <a:ext cx="1030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800">
                <a:solidFill>
                  <a:schemeClr val="tx1"/>
                </a:solidFill>
                <a:latin typeface="Arial" panose="020B0604020202020204" pitchFamily="34" charset="0"/>
              </a:rPr>
              <a:t>Butterfly</a:t>
            </a:r>
          </a:p>
        </p:txBody>
      </p:sp>
      <p:sp>
        <p:nvSpPr>
          <p:cNvPr id="31758" name="TextBox 21">
            <a:extLst>
              <a:ext uri="{FF2B5EF4-FFF2-40B4-BE49-F238E27FC236}">
                <a16:creationId xmlns:a16="http://schemas.microsoft.com/office/drawing/2014/main" id="{7F431248-5641-9FC7-8BE2-027D7BA0E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5867400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800">
                <a:solidFill>
                  <a:schemeClr val="tx1"/>
                </a:solidFill>
                <a:latin typeface="Arial" panose="020B0604020202020204" pitchFamily="34" charset="0"/>
              </a:rPr>
              <a:t>Check</a:t>
            </a:r>
          </a:p>
        </p:txBody>
      </p:sp>
      <p:pic>
        <p:nvPicPr>
          <p:cNvPr id="31759" name="Picture 18" descr="http://t3.gstatic.com/images?q=tbn:ANd9GcRZ8wHwVATj1mBkgtYymFzfsyC-7zkMBhlZH_HkCGzp3DnMcEoI0A">
            <a:extLst>
              <a:ext uri="{FF2B5EF4-FFF2-40B4-BE49-F238E27FC236}">
                <a16:creationId xmlns:a16="http://schemas.microsoft.com/office/drawing/2014/main" id="{65E8740E-0490-7899-D80F-E06919FD5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505200"/>
            <a:ext cx="21526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0" name="TextBox 24">
            <a:extLst>
              <a:ext uri="{FF2B5EF4-FFF2-40B4-BE49-F238E27FC236}">
                <a16:creationId xmlns:a16="http://schemas.microsoft.com/office/drawing/2014/main" id="{8C72E597-1F3A-E2A9-485F-314E39DA4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5715000"/>
            <a:ext cx="77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800">
                <a:solidFill>
                  <a:schemeClr val="tx1"/>
                </a:solidFill>
                <a:latin typeface="Arial" panose="020B0604020202020204" pitchFamily="34" charset="0"/>
              </a:rPr>
              <a:t>Relief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2">
            <a:extLst>
              <a:ext uri="{FF2B5EF4-FFF2-40B4-BE49-F238E27FC236}">
                <a16:creationId xmlns:a16="http://schemas.microsoft.com/office/drawing/2014/main" id="{2B58152E-E1EC-EF48-B91A-16223F7F9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6200"/>
            <a:ext cx="7138988" cy="1143000"/>
          </a:xfrm>
        </p:spPr>
        <p:txBody>
          <a:bodyPr/>
          <a:lstStyle/>
          <a:p>
            <a:r>
              <a:rPr lang="en-US" altLang="sv-SE">
                <a:ea typeface="ＭＳ Ｐゴシック" panose="020B0600070205080204" pitchFamily="34" charset="-128"/>
              </a:rPr>
              <a:t>Examples of Cryogenic Valves</a:t>
            </a:r>
          </a:p>
        </p:txBody>
      </p:sp>
      <p:pic>
        <p:nvPicPr>
          <p:cNvPr id="32770" name="Picture 2">
            <a:extLst>
              <a:ext uri="{FF2B5EF4-FFF2-40B4-BE49-F238E27FC236}">
                <a16:creationId xmlns:a16="http://schemas.microsoft.com/office/drawing/2014/main" id="{67F505A6-278A-7CCC-8E03-37858B6CDA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656" r="-183656"/>
          <a:stretch>
            <a:fillRect/>
          </a:stretch>
        </p:blipFill>
        <p:spPr>
          <a:xfrm>
            <a:off x="-457200" y="1524000"/>
            <a:ext cx="8229600" cy="4525963"/>
          </a:xfrm>
          <a:noFill/>
        </p:spPr>
      </p:pic>
      <p:sp>
        <p:nvSpPr>
          <p:cNvPr id="32771" name="Date Placeholder 5">
            <a:extLst>
              <a:ext uri="{FF2B5EF4-FFF2-40B4-BE49-F238E27FC236}">
                <a16:creationId xmlns:a16="http://schemas.microsoft.com/office/drawing/2014/main" id="{05F21612-540B-24E8-FF09-C8C9EB43F16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32772" name="Footer Placeholder 3">
            <a:extLst>
              <a:ext uri="{FF2B5EF4-FFF2-40B4-BE49-F238E27FC236}">
                <a16:creationId xmlns:a16="http://schemas.microsoft.com/office/drawing/2014/main" id="{D3A25F03-9817-1336-6659-2D800CA14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Lecture 17 Cryogenic Equipment</a:t>
            </a:r>
          </a:p>
        </p:txBody>
      </p:sp>
      <p:sp>
        <p:nvSpPr>
          <p:cNvPr id="32773" name="Slide Number Placeholder 4">
            <a:extLst>
              <a:ext uri="{FF2B5EF4-FFF2-40B4-BE49-F238E27FC236}">
                <a16:creationId xmlns:a16="http://schemas.microsoft.com/office/drawing/2014/main" id="{3B6DEE9F-FA86-07D6-E101-54A4B9B1E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2A830416-FA7E-BB4D-823B-D36B68302F49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14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32774" name="Content Placeholder 8">
            <a:extLst>
              <a:ext uri="{FF2B5EF4-FFF2-40B4-BE49-F238E27FC236}">
                <a16:creationId xmlns:a16="http://schemas.microsoft.com/office/drawing/2014/main" id="{97EF0102-AEC7-0BCC-4A67-3F65002E216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781800" y="1676400"/>
            <a:ext cx="2286000" cy="2667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sv-SE" sz="1800">
                <a:solidFill>
                  <a:schemeClr val="tx1"/>
                </a:solidFill>
                <a:ea typeface="ＭＳ Ｐゴシック" panose="020B0600070205080204" pitchFamily="34" charset="-128"/>
              </a:rPr>
              <a:t>JT Valve </a:t>
            </a:r>
          </a:p>
          <a:p>
            <a:pPr>
              <a:buFont typeface="Wingdings" pitchFamily="2" charset="2"/>
              <a:buNone/>
            </a:pPr>
            <a:r>
              <a:rPr lang="en-US" altLang="sv-SE" sz="1800">
                <a:solidFill>
                  <a:schemeClr val="tx1"/>
                </a:solidFill>
                <a:ea typeface="ＭＳ Ｐゴシック" panose="020B0600070205080204" pitchFamily="34" charset="-128"/>
              </a:rPr>
              <a:t> Cryocomp </a:t>
            </a:r>
          </a:p>
          <a:p>
            <a:pPr>
              <a:buFont typeface="Wingdings" pitchFamily="2" charset="2"/>
              <a:buNone/>
            </a:pPr>
            <a:r>
              <a:rPr lang="en-US" altLang="sv-SE" sz="1800">
                <a:solidFill>
                  <a:schemeClr val="tx1"/>
                </a:solidFill>
                <a:ea typeface="ＭＳ Ｐゴシック" panose="020B0600070205080204" pitchFamily="34" charset="-128"/>
              </a:rPr>
              <a:t>½ inch IPS</a:t>
            </a:r>
          </a:p>
          <a:p>
            <a:pPr>
              <a:buFont typeface="Wingdings" pitchFamily="2" charset="2"/>
              <a:buNone/>
            </a:pPr>
            <a:r>
              <a:rPr lang="en-US" altLang="sv-SE" sz="1800">
                <a:solidFill>
                  <a:schemeClr val="tx1"/>
                </a:solidFill>
                <a:ea typeface="ＭＳ Ｐゴシック" panose="020B0600070205080204" pitchFamily="34" charset="-128"/>
              </a:rPr>
              <a:t>Designed to be installed inside cryostats</a:t>
            </a:r>
          </a:p>
          <a:p>
            <a:pPr>
              <a:buFont typeface="Wingdings" pitchFamily="2" charset="2"/>
              <a:buNone/>
            </a:pPr>
            <a:r>
              <a:rPr lang="en-US" altLang="sv-SE" sz="1800">
                <a:solidFill>
                  <a:schemeClr val="tx1"/>
                </a:solidFill>
                <a:ea typeface="ＭＳ Ｐゴシック" panose="020B0600070205080204" pitchFamily="34" charset="-128"/>
              </a:rPr>
              <a:t>Heat Leak to 4.2 K is  ~ 1 W</a:t>
            </a:r>
          </a:p>
          <a:p>
            <a:pPr>
              <a:buFont typeface="Wingdings" pitchFamily="2" charset="2"/>
              <a:buNone/>
            </a:pPr>
            <a:endParaRPr lang="en-US" altLang="sv-SE" sz="180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2775" name="TextBox 7">
            <a:extLst>
              <a:ext uri="{FF2B5EF4-FFF2-40B4-BE49-F238E27FC236}">
                <a16:creationId xmlns:a16="http://schemas.microsoft.com/office/drawing/2014/main" id="{E54C7A75-5B91-66B4-546D-05939E4CA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676400"/>
            <a:ext cx="24669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800">
                <a:solidFill>
                  <a:schemeClr val="tx1"/>
                </a:solidFill>
                <a:latin typeface="Arial" panose="020B0604020202020204" pitchFamily="34" charset="0"/>
              </a:rPr>
              <a:t>CVI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800">
                <a:solidFill>
                  <a:schemeClr val="tx1"/>
                </a:solidFill>
                <a:latin typeface="Arial" panose="020B0604020202020204" pitchFamily="34" charset="0"/>
              </a:rPr>
              <a:t>Model 2060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sv-SE" sz="18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800">
                <a:solidFill>
                  <a:schemeClr val="tx1"/>
                </a:solidFill>
                <a:latin typeface="Arial" panose="020B0604020202020204" pitchFamily="34" charset="0"/>
              </a:rPr>
              <a:t>Contains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800">
                <a:solidFill>
                  <a:schemeClr val="tx1"/>
                </a:solidFill>
                <a:latin typeface="Arial" panose="020B0604020202020204" pitchFamily="34" charset="0"/>
              </a:rPr>
              <a:t>vacuum jacket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800">
                <a:solidFill>
                  <a:schemeClr val="tx1"/>
                </a:solidFill>
                <a:latin typeface="Arial" panose="020B0604020202020204" pitchFamily="34" charset="0"/>
              </a:rPr>
              <a:t>Heat Leak reduced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800">
                <a:solidFill>
                  <a:schemeClr val="tx1"/>
                </a:solidFill>
                <a:latin typeface="Arial" panose="020B0604020202020204" pitchFamily="34" charset="0"/>
              </a:rPr>
              <a:t> via thin walled tubes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sv-SE" sz="18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800">
                <a:solidFill>
                  <a:schemeClr val="tx1"/>
                </a:solidFill>
                <a:latin typeface="Arial" panose="020B0604020202020204" pitchFamily="34" charset="0"/>
              </a:rPr>
              <a:t>1 inch valve has 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800">
                <a:solidFill>
                  <a:schemeClr val="tx1"/>
                </a:solidFill>
                <a:latin typeface="Arial" panose="020B0604020202020204" pitchFamily="34" charset="0"/>
              </a:rPr>
              <a:t>measured heat leak of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800">
                <a:solidFill>
                  <a:schemeClr val="tx1"/>
                </a:solidFill>
                <a:latin typeface="Arial" panose="020B0604020202020204" pitchFamily="34" charset="0"/>
              </a:rPr>
              <a:t>1.3 W to 4.2 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sv-SE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32776" name="Picture 10">
            <a:extLst>
              <a:ext uri="{FF2B5EF4-FFF2-40B4-BE49-F238E27FC236}">
                <a16:creationId xmlns:a16="http://schemas.microsoft.com/office/drawing/2014/main" id="{058A6724-DD6F-1A3B-654E-AC66428A7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76400"/>
            <a:ext cx="13493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7">
            <a:extLst>
              <a:ext uri="{FF2B5EF4-FFF2-40B4-BE49-F238E27FC236}">
                <a16:creationId xmlns:a16="http://schemas.microsoft.com/office/drawing/2014/main" id="{2A179A89-8A89-FD75-482B-22688342B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52400"/>
            <a:ext cx="7138988" cy="1143000"/>
          </a:xfrm>
        </p:spPr>
        <p:txBody>
          <a:bodyPr/>
          <a:lstStyle/>
          <a:p>
            <a:r>
              <a:rPr lang="en-US" altLang="sv-SE">
                <a:ea typeface="ＭＳ Ｐゴシック" panose="020B0600070205080204" pitchFamily="34" charset="-128"/>
              </a:rPr>
              <a:t>Sizing of Valves</a:t>
            </a:r>
          </a:p>
        </p:txBody>
      </p:sp>
      <p:sp>
        <p:nvSpPr>
          <p:cNvPr id="33794" name="Content Placeholder 8">
            <a:extLst>
              <a:ext uri="{FF2B5EF4-FFF2-40B4-BE49-F238E27FC236}">
                <a16:creationId xmlns:a16="http://schemas.microsoft.com/office/drawing/2014/main" id="{2C762DE9-0333-8B4F-8A31-3E72CB741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447800"/>
            <a:ext cx="5943600" cy="4525963"/>
          </a:xfrm>
        </p:spPr>
        <p:txBody>
          <a:bodyPr/>
          <a:lstStyle/>
          <a:p>
            <a:r>
              <a:rPr lang="en-US" altLang="sv-SE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Valves are typically sized using the parameter C</a:t>
            </a:r>
            <a:r>
              <a:rPr lang="en-US" altLang="sv-SE" sz="2000" baseline="-25000">
                <a:solidFill>
                  <a:srgbClr val="000000"/>
                </a:solidFill>
                <a:ea typeface="ＭＳ Ｐゴシック" panose="020B0600070205080204" pitchFamily="34" charset="-128"/>
              </a:rPr>
              <a:t>v </a:t>
            </a:r>
            <a:endParaRPr lang="en-US" altLang="sv-SE" sz="200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lvl="1"/>
            <a:r>
              <a:rPr lang="en-US" altLang="sv-SE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This parameter is defined as the number of Gal/min of water that passes through the valve with a pressure drop of 1 psi</a:t>
            </a:r>
          </a:p>
          <a:p>
            <a:pPr lvl="1"/>
            <a:r>
              <a:rPr lang="en-US" altLang="sv-SE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This can be related to properties we care about in cryogenics by </a:t>
            </a:r>
          </a:p>
          <a:p>
            <a:pPr lvl="1"/>
            <a:endParaRPr lang="en-US" altLang="sv-SE" sz="200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lvl="1"/>
            <a:endParaRPr lang="en-US" altLang="sv-SE" sz="200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lvl="1"/>
            <a:endParaRPr lang="en-US" altLang="sv-SE" sz="200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lvl="1"/>
            <a:r>
              <a:rPr lang="en-US" altLang="sv-SE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Be sure to use appropriate properties</a:t>
            </a:r>
          </a:p>
          <a:p>
            <a:pPr lvl="1"/>
            <a:r>
              <a:rPr lang="en-US" altLang="sv-SE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Note </a:t>
            </a:r>
            <a:r>
              <a:rPr lang="en-US" altLang="sv-SE" sz="2000" baseline="30000">
                <a:solidFill>
                  <a:srgbClr val="000000"/>
                </a:solidFill>
                <a:ea typeface="ＭＳ Ｐゴシック" panose="020B0600070205080204" pitchFamily="34" charset="-128"/>
              </a:rPr>
              <a:t>o</a:t>
            </a:r>
            <a:r>
              <a:rPr lang="en-US" altLang="sv-SE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R = (9/5)K</a:t>
            </a:r>
            <a:endParaRPr lang="en-US" altLang="sv-SE" sz="2000" baseline="3000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3795" name="Date Placeholder 6">
            <a:extLst>
              <a:ext uri="{FF2B5EF4-FFF2-40B4-BE49-F238E27FC236}">
                <a16:creationId xmlns:a16="http://schemas.microsoft.com/office/drawing/2014/main" id="{ACE2FE82-C2F3-0197-8327-9924DC76A5A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33796" name="Footer Placeholder 4">
            <a:extLst>
              <a:ext uri="{FF2B5EF4-FFF2-40B4-BE49-F238E27FC236}">
                <a16:creationId xmlns:a16="http://schemas.microsoft.com/office/drawing/2014/main" id="{F6584EDE-1CA4-4B51-0BEA-64989010E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Lecture 17 Cryogenic Equipment</a:t>
            </a:r>
          </a:p>
        </p:txBody>
      </p:sp>
      <p:sp>
        <p:nvSpPr>
          <p:cNvPr id="33797" name="Slide Number Placeholder 5">
            <a:extLst>
              <a:ext uri="{FF2B5EF4-FFF2-40B4-BE49-F238E27FC236}">
                <a16:creationId xmlns:a16="http://schemas.microsoft.com/office/drawing/2014/main" id="{BBB34B57-3157-61BE-7FAE-49F0FA751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CEBD451C-3C5E-8447-BAC7-140A9732E2F8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15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pic>
        <p:nvPicPr>
          <p:cNvPr id="33798" name="Picture 2">
            <a:extLst>
              <a:ext uri="{FF2B5EF4-FFF2-40B4-BE49-F238E27FC236}">
                <a16:creationId xmlns:a16="http://schemas.microsoft.com/office/drawing/2014/main" id="{118788EC-8C79-3F52-12AF-1CC554E199CE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b="-3"/>
          <a:stretch>
            <a:fillRect/>
          </a:stretch>
        </p:blipFill>
        <p:spPr>
          <a:xfrm>
            <a:off x="6477000" y="1600200"/>
            <a:ext cx="2447925" cy="4491038"/>
          </a:xfrm>
          <a:noFill/>
        </p:spPr>
      </p:pic>
      <p:sp>
        <p:nvSpPr>
          <p:cNvPr id="12" name="Right Arrow 11">
            <a:extLst>
              <a:ext uri="{FF2B5EF4-FFF2-40B4-BE49-F238E27FC236}">
                <a16:creationId xmlns:a16="http://schemas.microsoft.com/office/drawing/2014/main" id="{4BD81DBA-271D-094D-860F-D5A707E1C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3200400"/>
            <a:ext cx="977900" cy="484188"/>
          </a:xfrm>
          <a:prstGeom prst="rightArrow">
            <a:avLst>
              <a:gd name="adj1" fmla="val 50000"/>
              <a:gd name="adj2" fmla="val 49996"/>
            </a:avLst>
          </a:prstGeom>
          <a:gradFill rotWithShape="1">
            <a:gsLst>
              <a:gs pos="0">
                <a:srgbClr val="FFAB71"/>
              </a:gs>
              <a:gs pos="100000">
                <a:srgbClr val="FF8000"/>
              </a:gs>
            </a:gsLst>
            <a:lin ang="5400000"/>
          </a:gradFill>
          <a:ln w="9525">
            <a:solidFill>
              <a:srgbClr val="F07C03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sv-SE" altLang="sv-SE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3800" name="TextBox 12">
            <a:extLst>
              <a:ext uri="{FF2B5EF4-FFF2-40B4-BE49-F238E27FC236}">
                <a16:creationId xmlns:a16="http://schemas.microsoft.com/office/drawing/2014/main" id="{B7432E95-39EB-6568-4FB2-F2B281740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5638800"/>
            <a:ext cx="11493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400">
                <a:solidFill>
                  <a:schemeClr val="tx1"/>
                </a:solidFill>
                <a:latin typeface="Arial" panose="020B0604020202020204" pitchFamily="34" charset="0"/>
              </a:rPr>
              <a:t>From Acme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400">
                <a:solidFill>
                  <a:schemeClr val="tx1"/>
                </a:solidFill>
                <a:latin typeface="Arial" panose="020B0604020202020204" pitchFamily="34" charset="0"/>
              </a:rPr>
              <a:t>Cryogenics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400">
                <a:solidFill>
                  <a:schemeClr val="tx1"/>
                </a:solidFill>
                <a:latin typeface="Arial" panose="020B0604020202020204" pitchFamily="34" charset="0"/>
              </a:rPr>
              <a:t>Catalog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6763759C-205B-048E-C20F-EA0BBEB64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52400"/>
            <a:ext cx="7138988" cy="1143000"/>
          </a:xfrm>
        </p:spPr>
        <p:txBody>
          <a:bodyPr/>
          <a:lstStyle/>
          <a:p>
            <a:pPr eaLnBrk="1" hangingPunct="1"/>
            <a:r>
              <a:rPr lang="en-US" altLang="sv-SE">
                <a:ea typeface="ＭＳ Ｐゴシック" panose="020B0600070205080204" pitchFamily="34" charset="-128"/>
              </a:rPr>
              <a:t>Goals</a:t>
            </a:r>
          </a:p>
        </p:txBody>
      </p:sp>
      <p:sp>
        <p:nvSpPr>
          <p:cNvPr id="14337" name="Content Placeholder 2">
            <a:extLst>
              <a:ext uri="{FF2B5EF4-FFF2-40B4-BE49-F238E27FC236}">
                <a16:creationId xmlns:a16="http://schemas.microsoft.com/office/drawing/2014/main" id="{43F9FB41-AC39-BE48-9F5C-FB907B9B1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Describe the nature, performance and design considerations of various components found in cryogenics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>
                <a:solidFill>
                  <a:srgbClr val="000000"/>
                </a:solidFill>
              </a:rPr>
              <a:t>Connections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cs typeface="ＭＳ Ｐゴシック" charset="0"/>
              </a:rPr>
              <a:t>Bayonets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cs typeface="ＭＳ Ｐゴシック" charset="0"/>
              </a:rPr>
              <a:t>Flanges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>
                <a:solidFill>
                  <a:srgbClr val="000000"/>
                </a:solidFill>
              </a:rPr>
              <a:t>Valves</a:t>
            </a:r>
          </a:p>
          <a:p>
            <a:pPr marL="457200" lvl="1" indent="0" eaLnBrk="1" hangingPunct="1">
              <a:buFont typeface="Arial" charset="0"/>
              <a:buNone/>
              <a:defRPr/>
            </a:pPr>
            <a:endParaRPr lang="en-US" dirty="0"/>
          </a:p>
          <a:p>
            <a:pPr lvl="1" eaLnBrk="1" hangingPunct="1">
              <a:buFont typeface="Arial" charset="0"/>
              <a:buChar char="–"/>
              <a:defRPr/>
            </a:pPr>
            <a:endParaRPr lang="en-US" dirty="0"/>
          </a:p>
          <a:p>
            <a:pPr lvl="1" eaLnBrk="1" hangingPunct="1">
              <a:buFont typeface="Arial" charset="0"/>
              <a:buChar char="–"/>
              <a:defRPr/>
            </a:pPr>
            <a:endParaRPr lang="en-US" dirty="0"/>
          </a:p>
          <a:p>
            <a:pPr lvl="1" eaLnBrk="1" hangingPunct="1">
              <a:buFont typeface="Arial" charset="0"/>
              <a:buChar char="–"/>
              <a:defRPr/>
            </a:pPr>
            <a:endParaRPr lang="en-US" dirty="0"/>
          </a:p>
        </p:txBody>
      </p:sp>
      <p:sp>
        <p:nvSpPr>
          <p:cNvPr id="20483" name="Date Placeholder 5">
            <a:extLst>
              <a:ext uri="{FF2B5EF4-FFF2-40B4-BE49-F238E27FC236}">
                <a16:creationId xmlns:a16="http://schemas.microsoft.com/office/drawing/2014/main" id="{46F7D23B-BEEA-4E53-DF08-60D7DE4775E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20484" name="Footer Placeholder 6">
            <a:extLst>
              <a:ext uri="{FF2B5EF4-FFF2-40B4-BE49-F238E27FC236}">
                <a16:creationId xmlns:a16="http://schemas.microsoft.com/office/drawing/2014/main" id="{010FFBC8-A6CC-A74B-D2B0-6FD2FA9E8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Lecture 17 Cryogenic Equipment</a:t>
            </a:r>
          </a:p>
        </p:txBody>
      </p:sp>
      <p:sp>
        <p:nvSpPr>
          <p:cNvPr id="20485" name="Slide Number Placeholder 5">
            <a:extLst>
              <a:ext uri="{FF2B5EF4-FFF2-40B4-BE49-F238E27FC236}">
                <a16:creationId xmlns:a16="http://schemas.microsoft.com/office/drawing/2014/main" id="{1A1C51C3-CC34-B218-CD2B-741BE1B96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7DF7D19A-F8B2-C446-A856-49CF53AA8622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2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7">
            <a:extLst>
              <a:ext uri="{FF2B5EF4-FFF2-40B4-BE49-F238E27FC236}">
                <a16:creationId xmlns:a16="http://schemas.microsoft.com/office/drawing/2014/main" id="{BD10B80C-4A81-AB6E-FF58-9010CD5ED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76200"/>
            <a:ext cx="7138988" cy="1143000"/>
          </a:xfrm>
        </p:spPr>
        <p:txBody>
          <a:bodyPr/>
          <a:lstStyle/>
          <a:p>
            <a:r>
              <a:rPr lang="en-US" altLang="sv-SE">
                <a:ea typeface="ＭＳ Ｐゴシック" panose="020B0600070205080204" pitchFamily="34" charset="-128"/>
              </a:rPr>
              <a:t>Bayonets</a:t>
            </a:r>
          </a:p>
        </p:txBody>
      </p:sp>
      <p:sp>
        <p:nvSpPr>
          <p:cNvPr id="21506" name="Content Placeholder 8">
            <a:extLst>
              <a:ext uri="{FF2B5EF4-FFF2-40B4-BE49-F238E27FC236}">
                <a16:creationId xmlns:a16="http://schemas.microsoft.com/office/drawing/2014/main" id="{80C99969-9591-C639-1741-6A9C1BCAF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sv-SE">
                <a:solidFill>
                  <a:srgbClr val="000000"/>
                </a:solidFill>
                <a:ea typeface="ＭＳ Ｐゴシック" panose="020B0600070205080204" pitchFamily="34" charset="-128"/>
              </a:rPr>
              <a:t>Demountable piping joints that allow quick connections of cryogenic lines</a:t>
            </a:r>
          </a:p>
          <a:p>
            <a:pPr eaLnBrk="1" hangingPunct="1"/>
            <a:r>
              <a:rPr lang="en-US" altLang="sv-SE">
                <a:solidFill>
                  <a:srgbClr val="000000"/>
                </a:solidFill>
                <a:ea typeface="ＭＳ Ｐゴシック" panose="020B0600070205080204" pitchFamily="34" charset="-128"/>
              </a:rPr>
              <a:t>Very useful in connecting to replaceable cryogenic liquid supplies. Frequently used in </a:t>
            </a:r>
            <a:r>
              <a:rPr lang="ja-JP" altLang="en-US">
                <a:solidFill>
                  <a:srgbClr val="000000"/>
                </a:solidFill>
                <a:ea typeface="ＭＳ Ｐゴシック" panose="020B0600070205080204" pitchFamily="34" charset="-128"/>
              </a:rPr>
              <a:t>“</a:t>
            </a:r>
            <a:r>
              <a:rPr lang="en-US" altLang="ja-JP">
                <a:solidFill>
                  <a:srgbClr val="000000"/>
                </a:solidFill>
                <a:ea typeface="ＭＳ Ｐゴシック" panose="020B0600070205080204" pitchFamily="34" charset="-128"/>
              </a:rPr>
              <a:t>U-Tubes</a:t>
            </a:r>
            <a:r>
              <a:rPr lang="ja-JP" altLang="en-US">
                <a:solidFill>
                  <a:srgbClr val="000000"/>
                </a:solidFill>
                <a:ea typeface="ＭＳ Ｐゴシック" panose="020B0600070205080204" pitchFamily="34" charset="-128"/>
              </a:rPr>
              <a:t>”</a:t>
            </a:r>
            <a:endParaRPr lang="en-US" altLang="ja-JP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sv-SE">
                <a:solidFill>
                  <a:srgbClr val="000000"/>
                </a:solidFill>
                <a:ea typeface="ＭＳ Ｐゴシック" panose="020B0600070205080204" pitchFamily="34" charset="-128"/>
              </a:rPr>
              <a:t>Reentrant, low heat leak design</a:t>
            </a:r>
          </a:p>
          <a:p>
            <a:pPr eaLnBrk="1" hangingPunct="1"/>
            <a:r>
              <a:rPr lang="en-US" altLang="sv-SE">
                <a:solidFill>
                  <a:srgbClr val="000000"/>
                </a:solidFill>
                <a:ea typeface="ＭＳ Ｐゴシック" panose="020B0600070205080204" pitchFamily="34" charset="-128"/>
              </a:rPr>
              <a:t>Uses at least one 300 K gas seal and sometimes a cryogenic liquid seal (typically Teflon)</a:t>
            </a:r>
          </a:p>
          <a:p>
            <a:pPr eaLnBrk="1" hangingPunct="1"/>
            <a:r>
              <a:rPr lang="en-US" altLang="sv-SE">
                <a:solidFill>
                  <a:srgbClr val="000000"/>
                </a:solidFill>
                <a:ea typeface="ＭＳ Ｐゴシック" panose="020B0600070205080204" pitchFamily="34" charset="-128"/>
              </a:rPr>
              <a:t>Must be built to tight mechanical tolerances</a:t>
            </a:r>
          </a:p>
          <a:p>
            <a:pPr eaLnBrk="1" hangingPunct="1"/>
            <a:r>
              <a:rPr lang="en-US" altLang="sv-SE">
                <a:solidFill>
                  <a:srgbClr val="000000"/>
                </a:solidFill>
                <a:ea typeface="ＭＳ Ｐゴシック" panose="020B0600070205080204" pitchFamily="34" charset="-128"/>
              </a:rPr>
              <a:t>Receiving end must be lower or at least horizontal to delivery end to avoid convection</a:t>
            </a:r>
          </a:p>
          <a:p>
            <a:endParaRPr lang="en-US" altLang="sv-SE">
              <a:ea typeface="ＭＳ Ｐゴシック" panose="020B0600070205080204" pitchFamily="34" charset="-128"/>
            </a:endParaRPr>
          </a:p>
        </p:txBody>
      </p:sp>
      <p:sp>
        <p:nvSpPr>
          <p:cNvPr id="21507" name="Date Placeholder 6">
            <a:extLst>
              <a:ext uri="{FF2B5EF4-FFF2-40B4-BE49-F238E27FC236}">
                <a16:creationId xmlns:a16="http://schemas.microsoft.com/office/drawing/2014/main" id="{0BA85B04-5C7B-6536-02C6-485BF1611D3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21508" name="Footer Placeholder 4">
            <a:extLst>
              <a:ext uri="{FF2B5EF4-FFF2-40B4-BE49-F238E27FC236}">
                <a16:creationId xmlns:a16="http://schemas.microsoft.com/office/drawing/2014/main" id="{4EBCE5A9-3051-B56D-AF83-281BEE71C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Lecture 17 Cryogenic Equipment</a:t>
            </a:r>
          </a:p>
        </p:txBody>
      </p:sp>
      <p:sp>
        <p:nvSpPr>
          <p:cNvPr id="21509" name="Slide Number Placeholder 5">
            <a:extLst>
              <a:ext uri="{FF2B5EF4-FFF2-40B4-BE49-F238E27FC236}">
                <a16:creationId xmlns:a16="http://schemas.microsoft.com/office/drawing/2014/main" id="{524C63D7-940F-ABF3-F482-F660748E0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C47FF434-4C86-654D-8A7B-EEE245D0B54D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3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2">
            <a:extLst>
              <a:ext uri="{FF2B5EF4-FFF2-40B4-BE49-F238E27FC236}">
                <a16:creationId xmlns:a16="http://schemas.microsoft.com/office/drawing/2014/main" id="{56E33206-1C34-1FEC-D1C9-763181F75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52400"/>
            <a:ext cx="7138988" cy="1143000"/>
          </a:xfrm>
        </p:spPr>
        <p:txBody>
          <a:bodyPr/>
          <a:lstStyle/>
          <a:p>
            <a:r>
              <a:rPr lang="en-US" altLang="sv-SE">
                <a:ea typeface="ＭＳ Ｐゴシック" panose="020B0600070205080204" pitchFamily="34" charset="-128"/>
              </a:rPr>
              <a:t>PBA Series Bayonet from </a:t>
            </a:r>
            <a:br>
              <a:rPr lang="en-US" altLang="sv-SE">
                <a:ea typeface="ＭＳ Ｐゴシック" panose="020B0600070205080204" pitchFamily="34" charset="-128"/>
              </a:rPr>
            </a:br>
            <a:r>
              <a:rPr lang="en-US" altLang="sv-SE">
                <a:ea typeface="ＭＳ Ｐゴシック" panose="020B0600070205080204" pitchFamily="34" charset="-128"/>
              </a:rPr>
              <a:t>PHPK Technologies</a:t>
            </a:r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43320B26-132D-8607-F188-CD75907BE6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526" b="-29526"/>
          <a:stretch>
            <a:fillRect/>
          </a:stretch>
        </p:blipFill>
        <p:spPr>
          <a:xfrm>
            <a:off x="533400" y="1524000"/>
            <a:ext cx="8382000" cy="4525963"/>
          </a:xfrm>
          <a:noFill/>
        </p:spPr>
      </p:pic>
      <p:sp>
        <p:nvSpPr>
          <p:cNvPr id="22531" name="Date Placeholder 5">
            <a:extLst>
              <a:ext uri="{FF2B5EF4-FFF2-40B4-BE49-F238E27FC236}">
                <a16:creationId xmlns:a16="http://schemas.microsoft.com/office/drawing/2014/main" id="{48974A9C-FB16-346F-3801-0E84171B4BA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22532" name="Footer Placeholder 3">
            <a:extLst>
              <a:ext uri="{FF2B5EF4-FFF2-40B4-BE49-F238E27FC236}">
                <a16:creationId xmlns:a16="http://schemas.microsoft.com/office/drawing/2014/main" id="{19C9726C-4946-F326-0B74-018A00847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Lecture 17 Cryogenic Equipment</a:t>
            </a:r>
          </a:p>
        </p:txBody>
      </p:sp>
      <p:sp>
        <p:nvSpPr>
          <p:cNvPr id="22533" name="Slide Number Placeholder 4">
            <a:extLst>
              <a:ext uri="{FF2B5EF4-FFF2-40B4-BE49-F238E27FC236}">
                <a16:creationId xmlns:a16="http://schemas.microsoft.com/office/drawing/2014/main" id="{E989A20B-5C7B-B3CD-0C59-FB181EC1C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21CEE9A5-012A-3F4D-8D0D-6BBBCCEFF935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4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22534" name="TextBox 7">
            <a:extLst>
              <a:ext uri="{FF2B5EF4-FFF2-40B4-BE49-F238E27FC236}">
                <a16:creationId xmlns:a16="http://schemas.microsoft.com/office/drawing/2014/main" id="{E2FCE416-9951-A955-A48B-6308CB043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800600"/>
            <a:ext cx="41640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600">
                <a:solidFill>
                  <a:schemeClr val="tx1"/>
                </a:solidFill>
                <a:latin typeface="Arial" panose="020B0604020202020204" pitchFamily="34" charset="0"/>
              </a:rPr>
              <a:t>Note: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600">
                <a:solidFill>
                  <a:schemeClr val="tx1"/>
                </a:solidFill>
                <a:latin typeface="Arial" panose="020B0604020202020204" pitchFamily="34" charset="0"/>
              </a:rPr>
              <a:t>No liquid seal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600">
                <a:solidFill>
                  <a:schemeClr val="tx1"/>
                </a:solidFill>
                <a:latin typeface="Arial" panose="020B0604020202020204" pitchFamily="34" charset="0"/>
              </a:rPr>
              <a:t>Very tight tolerances between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600">
                <a:solidFill>
                  <a:schemeClr val="tx1"/>
                </a:solidFill>
                <a:latin typeface="Arial" panose="020B0604020202020204" pitchFamily="34" charset="0"/>
              </a:rPr>
              <a:t>male &amp; female sides to minimize convection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600">
                <a:solidFill>
                  <a:schemeClr val="tx1"/>
                </a:solidFill>
                <a:latin typeface="Arial" panose="020B0604020202020204" pitchFamily="34" charset="0"/>
              </a:rPr>
              <a:t>Long, thin walls connect 300 K and 4.2 K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2">
            <a:extLst>
              <a:ext uri="{FF2B5EF4-FFF2-40B4-BE49-F238E27FC236}">
                <a16:creationId xmlns:a16="http://schemas.microsoft.com/office/drawing/2014/main" id="{A6DF9DE3-AF9B-E787-41CD-D214F4416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52400"/>
            <a:ext cx="7138988" cy="1143000"/>
          </a:xfrm>
        </p:spPr>
        <p:txBody>
          <a:bodyPr/>
          <a:lstStyle/>
          <a:p>
            <a:r>
              <a:rPr lang="en-US" altLang="sv-SE">
                <a:ea typeface="ＭＳ Ｐゴシック" panose="020B0600070205080204" pitchFamily="34" charset="-128"/>
              </a:rPr>
              <a:t>Air Force Style Hydrogen Bayonet</a:t>
            </a:r>
            <a:br>
              <a:rPr lang="en-US" altLang="sv-SE">
                <a:ea typeface="ＭＳ Ｐゴシック" panose="020B0600070205080204" pitchFamily="34" charset="-128"/>
              </a:rPr>
            </a:br>
            <a:r>
              <a:rPr lang="en-US" altLang="sv-SE">
                <a:ea typeface="ＭＳ Ｐゴシック" panose="020B0600070205080204" pitchFamily="34" charset="-128"/>
              </a:rPr>
              <a:t> </a:t>
            </a:r>
            <a:r>
              <a:rPr lang="en-US" altLang="sv-SE" sz="1400">
                <a:ea typeface="ＭＳ Ｐゴシック" panose="020B0600070205080204" pitchFamily="34" charset="-128"/>
              </a:rPr>
              <a:t>from </a:t>
            </a:r>
            <a:r>
              <a:rPr lang="ja-JP" altLang="en-US" sz="1400">
                <a:ea typeface="ＭＳ Ｐゴシック" panose="020B0600070205080204" pitchFamily="34" charset="-128"/>
              </a:rPr>
              <a:t>“</a:t>
            </a:r>
            <a:r>
              <a:rPr lang="en-US" altLang="ja-JP" sz="1400">
                <a:ea typeface="ＭＳ Ｐゴシック" panose="020B0600070205080204" pitchFamily="34" charset="-128"/>
              </a:rPr>
              <a:t>Cryogenic Equipment</a:t>
            </a:r>
            <a:r>
              <a:rPr lang="ja-JP" altLang="en-US" sz="1400">
                <a:ea typeface="ＭＳ Ｐゴシック" panose="020B0600070205080204" pitchFamily="34" charset="-128"/>
              </a:rPr>
              <a:t>”</a:t>
            </a:r>
            <a:r>
              <a:rPr lang="en-US" altLang="ja-JP" sz="1400">
                <a:ea typeface="ＭＳ Ｐゴシック" panose="020B0600070205080204" pitchFamily="34" charset="-128"/>
              </a:rPr>
              <a:t> – D. Daney </a:t>
            </a:r>
            <a:r>
              <a:rPr lang="en-US" altLang="ja-JP" sz="1400" u="sng">
                <a:ea typeface="ＭＳ Ｐゴシック" panose="020B0600070205080204" pitchFamily="34" charset="-128"/>
              </a:rPr>
              <a:t>Handbook of Cryogenic Engineering</a:t>
            </a:r>
            <a:endParaRPr lang="en-US" altLang="sv-SE" sz="1400">
              <a:ea typeface="ＭＳ Ｐゴシック" panose="020B0600070205080204" pitchFamily="34" charset="-128"/>
            </a:endParaRPr>
          </a:p>
        </p:txBody>
      </p:sp>
      <p:pic>
        <p:nvPicPr>
          <p:cNvPr id="23554" name="Picture 4">
            <a:extLst>
              <a:ext uri="{FF2B5EF4-FFF2-40B4-BE49-F238E27FC236}">
                <a16:creationId xmlns:a16="http://schemas.microsoft.com/office/drawing/2014/main" id="{C2E0E059-1AE7-CA50-ED9C-BF3F5B429A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5" r="4735"/>
          <a:stretch>
            <a:fillRect/>
          </a:stretch>
        </p:blipFill>
        <p:spPr>
          <a:noFill/>
        </p:spPr>
      </p:pic>
      <p:sp>
        <p:nvSpPr>
          <p:cNvPr id="23555" name="Date Placeholder 5">
            <a:extLst>
              <a:ext uri="{FF2B5EF4-FFF2-40B4-BE49-F238E27FC236}">
                <a16:creationId xmlns:a16="http://schemas.microsoft.com/office/drawing/2014/main" id="{69739B75-5455-32FA-ED46-A26EC6F0C7D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23556" name="Footer Placeholder 3">
            <a:extLst>
              <a:ext uri="{FF2B5EF4-FFF2-40B4-BE49-F238E27FC236}">
                <a16:creationId xmlns:a16="http://schemas.microsoft.com/office/drawing/2014/main" id="{770B6391-7178-70AB-1A52-914F68D7E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Lecture 17 Cryogenic Equipment</a:t>
            </a:r>
          </a:p>
        </p:txBody>
      </p:sp>
      <p:sp>
        <p:nvSpPr>
          <p:cNvPr id="23557" name="Slide Number Placeholder 4">
            <a:extLst>
              <a:ext uri="{FF2B5EF4-FFF2-40B4-BE49-F238E27FC236}">
                <a16:creationId xmlns:a16="http://schemas.microsoft.com/office/drawing/2014/main" id="{5F218A04-0E35-59D9-AC4D-F14710028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B5479865-487B-BD47-950E-2F52B62A17BC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5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">
            <a:extLst>
              <a:ext uri="{FF2B5EF4-FFF2-40B4-BE49-F238E27FC236}">
                <a16:creationId xmlns:a16="http://schemas.microsoft.com/office/drawing/2014/main" id="{F4FC59D2-E321-C4BC-1203-A1039ECC1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28600"/>
            <a:ext cx="7138988" cy="1143000"/>
          </a:xfrm>
        </p:spPr>
        <p:txBody>
          <a:bodyPr/>
          <a:lstStyle/>
          <a:p>
            <a:r>
              <a:rPr lang="en-US" altLang="sv-SE">
                <a:ea typeface="ＭＳ Ｐゴシック" panose="020B0600070205080204" pitchFamily="34" charset="-128"/>
              </a:rPr>
              <a:t>FNAL/SMTF Bayonet Can</a:t>
            </a:r>
          </a:p>
        </p:txBody>
      </p:sp>
      <p:pic>
        <p:nvPicPr>
          <p:cNvPr id="24578" name="Picture 4">
            <a:extLst>
              <a:ext uri="{FF2B5EF4-FFF2-40B4-BE49-F238E27FC236}">
                <a16:creationId xmlns:a16="http://schemas.microsoft.com/office/drawing/2014/main" id="{5E67BC8C-9530-9F68-E375-88E8C9B6DD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90" b="17690"/>
          <a:stretch>
            <a:fillRect/>
          </a:stretch>
        </p:blipFill>
        <p:spPr>
          <a:noFill/>
        </p:spPr>
      </p:pic>
      <p:sp>
        <p:nvSpPr>
          <p:cNvPr id="24579" name="Date Placeholder 5">
            <a:extLst>
              <a:ext uri="{FF2B5EF4-FFF2-40B4-BE49-F238E27FC236}">
                <a16:creationId xmlns:a16="http://schemas.microsoft.com/office/drawing/2014/main" id="{DED80EA3-3035-5760-79BE-2894125F78A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24580" name="Footer Placeholder 3">
            <a:extLst>
              <a:ext uri="{FF2B5EF4-FFF2-40B4-BE49-F238E27FC236}">
                <a16:creationId xmlns:a16="http://schemas.microsoft.com/office/drawing/2014/main" id="{F6D8C577-1216-0AB2-6198-E537CCF78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Lecture 17 Cryogenic Equipment</a:t>
            </a:r>
          </a:p>
        </p:txBody>
      </p:sp>
      <p:sp>
        <p:nvSpPr>
          <p:cNvPr id="24581" name="Slide Number Placeholder 4">
            <a:extLst>
              <a:ext uri="{FF2B5EF4-FFF2-40B4-BE49-F238E27FC236}">
                <a16:creationId xmlns:a16="http://schemas.microsoft.com/office/drawing/2014/main" id="{8AE63356-821A-AEF4-C5EB-3B6C6795C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5705CE87-7340-2B47-96F7-94B87DD8F38C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6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2">
            <a:extLst>
              <a:ext uri="{FF2B5EF4-FFF2-40B4-BE49-F238E27FC236}">
                <a16:creationId xmlns:a16="http://schemas.microsoft.com/office/drawing/2014/main" id="{89433130-FCBF-3592-4B6A-D7B956435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76200"/>
            <a:ext cx="7138988" cy="1143000"/>
          </a:xfrm>
        </p:spPr>
        <p:txBody>
          <a:bodyPr/>
          <a:lstStyle/>
          <a:p>
            <a:r>
              <a:rPr lang="en-US" altLang="sv-SE" sz="2800">
                <a:ea typeface="ＭＳ Ｐゴシック" panose="020B0600070205080204" pitchFamily="34" charset="-128"/>
              </a:rPr>
              <a:t>SNS Refrigeration Plant showing U-tubes</a:t>
            </a:r>
          </a:p>
        </p:txBody>
      </p:sp>
      <p:pic>
        <p:nvPicPr>
          <p:cNvPr id="25602" name="Picture 9" descr="C:\Photos\ORNL 2010 Visit\IMG_1103.JPG">
            <a:extLst>
              <a:ext uri="{FF2B5EF4-FFF2-40B4-BE49-F238E27FC236}">
                <a16:creationId xmlns:a16="http://schemas.microsoft.com/office/drawing/2014/main" id="{3A81C130-9B0E-BC32-26F7-7BA7665754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noFill/>
        </p:spPr>
      </p:pic>
      <p:sp>
        <p:nvSpPr>
          <p:cNvPr id="25603" name="Date Placeholder 5">
            <a:extLst>
              <a:ext uri="{FF2B5EF4-FFF2-40B4-BE49-F238E27FC236}">
                <a16:creationId xmlns:a16="http://schemas.microsoft.com/office/drawing/2014/main" id="{504E79B1-3011-BDD0-28BC-BEA23BD4B50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25604" name="Footer Placeholder 3">
            <a:extLst>
              <a:ext uri="{FF2B5EF4-FFF2-40B4-BE49-F238E27FC236}">
                <a16:creationId xmlns:a16="http://schemas.microsoft.com/office/drawing/2014/main" id="{1A259F92-3AA8-CCC8-CD5B-1A6CBEAF6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Lecture 17 Cryogenic Equipment</a:t>
            </a:r>
          </a:p>
        </p:txBody>
      </p:sp>
      <p:sp>
        <p:nvSpPr>
          <p:cNvPr id="25605" name="Slide Number Placeholder 4">
            <a:extLst>
              <a:ext uri="{FF2B5EF4-FFF2-40B4-BE49-F238E27FC236}">
                <a16:creationId xmlns:a16="http://schemas.microsoft.com/office/drawing/2014/main" id="{97FE2CF2-9538-7301-D1B8-8F240A2A4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FF76356E-9EF4-B647-BCBD-9A7635C36FB6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7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2">
            <a:extLst>
              <a:ext uri="{FF2B5EF4-FFF2-40B4-BE49-F238E27FC236}">
                <a16:creationId xmlns:a16="http://schemas.microsoft.com/office/drawing/2014/main" id="{7ECBF629-EF95-3BE0-A4C4-F328E9546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52400"/>
            <a:ext cx="7138988" cy="1143000"/>
          </a:xfrm>
        </p:spPr>
        <p:txBody>
          <a:bodyPr/>
          <a:lstStyle/>
          <a:p>
            <a:r>
              <a:rPr lang="en-US" altLang="sv-SE">
                <a:ea typeface="ＭＳ Ｐゴシック" panose="020B0600070205080204" pitchFamily="34" charset="-128"/>
              </a:rPr>
              <a:t>Flange Connections</a:t>
            </a:r>
          </a:p>
        </p:txBody>
      </p:sp>
      <p:sp>
        <p:nvSpPr>
          <p:cNvPr id="26626" name="Content Placeholder 1">
            <a:extLst>
              <a:ext uri="{FF2B5EF4-FFF2-40B4-BE49-F238E27FC236}">
                <a16:creationId xmlns:a16="http://schemas.microsoft.com/office/drawing/2014/main" id="{7B93CE42-4FCE-578E-0FD4-772DB3E74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sv-SE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How else do we connect pipes at cryogenic temperatures?</a:t>
            </a:r>
          </a:p>
          <a:p>
            <a:pPr lvl="1">
              <a:lnSpc>
                <a:spcPct val="80000"/>
              </a:lnSpc>
            </a:pPr>
            <a:r>
              <a:rPr lang="en-US" altLang="sv-SE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Welding is almost always the most reliable approach but sometimes a demountable joint is required.</a:t>
            </a:r>
          </a:p>
          <a:p>
            <a:pPr>
              <a:lnSpc>
                <a:spcPct val="80000"/>
              </a:lnSpc>
            </a:pPr>
            <a:r>
              <a:rPr lang="en-US" altLang="sv-SE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There are a  number of demountable flange options</a:t>
            </a:r>
          </a:p>
          <a:p>
            <a:pPr lvl="1">
              <a:lnSpc>
                <a:spcPct val="80000"/>
              </a:lnSpc>
            </a:pPr>
            <a:r>
              <a:rPr lang="en-US" altLang="sv-SE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Anything involving a polymer or rubber O-ring will clearly not work at cryogenic temperatures</a:t>
            </a:r>
          </a:p>
          <a:p>
            <a:pPr lvl="1">
              <a:lnSpc>
                <a:spcPct val="80000"/>
              </a:lnSpc>
            </a:pPr>
            <a:r>
              <a:rPr lang="en-US" altLang="sv-SE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Sealing options include</a:t>
            </a:r>
          </a:p>
          <a:p>
            <a:pPr lvl="2">
              <a:lnSpc>
                <a:spcPct val="80000"/>
              </a:lnSpc>
            </a:pPr>
            <a:r>
              <a:rPr lang="en-US" altLang="sv-SE" sz="1800">
                <a:solidFill>
                  <a:srgbClr val="000000"/>
                </a:solidFill>
                <a:ea typeface="ヒラギノ角ゴ Pro W3" pitchFamily="2" charset="-128"/>
              </a:rPr>
              <a:t>Flanges using a soft metal gasket ( typically copper) such as Conflat flanges</a:t>
            </a:r>
          </a:p>
          <a:p>
            <a:pPr lvl="2">
              <a:lnSpc>
                <a:spcPct val="80000"/>
              </a:lnSpc>
            </a:pPr>
            <a:r>
              <a:rPr lang="en-US" altLang="sv-SE" sz="1800">
                <a:solidFill>
                  <a:srgbClr val="000000"/>
                </a:solidFill>
                <a:ea typeface="ヒラギノ角ゴ Pro W3" pitchFamily="2" charset="-128"/>
              </a:rPr>
              <a:t>Flanges using a metal </a:t>
            </a:r>
            <a:r>
              <a:rPr lang="ja-JP" altLang="en-US" sz="1800">
                <a:solidFill>
                  <a:srgbClr val="000000"/>
                </a:solidFill>
                <a:ea typeface="ヒラギノ角ゴ Pro W3" pitchFamily="2" charset="-128"/>
              </a:rPr>
              <a:t>“</a:t>
            </a:r>
            <a:r>
              <a:rPr lang="en-US" altLang="ja-JP" sz="1800">
                <a:solidFill>
                  <a:srgbClr val="000000"/>
                </a:solidFill>
                <a:ea typeface="ヒラギノ角ゴ Pro W3" pitchFamily="2" charset="-128"/>
              </a:rPr>
              <a:t>c</a:t>
            </a:r>
            <a:r>
              <a:rPr lang="ja-JP" altLang="en-US" sz="1800">
                <a:solidFill>
                  <a:srgbClr val="000000"/>
                </a:solidFill>
                <a:ea typeface="ヒラギノ角ゴ Pro W3" pitchFamily="2" charset="-128"/>
              </a:rPr>
              <a:t>”</a:t>
            </a:r>
            <a:r>
              <a:rPr lang="en-US" altLang="ja-JP" sz="1800">
                <a:solidFill>
                  <a:srgbClr val="000000"/>
                </a:solidFill>
                <a:ea typeface="ヒラギノ角ゴ Pro W3" pitchFamily="2" charset="-128"/>
              </a:rPr>
              <a:t> ring</a:t>
            </a:r>
          </a:p>
          <a:p>
            <a:pPr lvl="2">
              <a:lnSpc>
                <a:spcPct val="80000"/>
              </a:lnSpc>
            </a:pPr>
            <a:r>
              <a:rPr lang="en-US" altLang="sv-SE" sz="1800">
                <a:solidFill>
                  <a:srgbClr val="000000"/>
                </a:solidFill>
                <a:ea typeface="ヒラギノ角ゴ Pro W3" pitchFamily="2" charset="-128"/>
              </a:rPr>
              <a:t>Flanges using an indium o-ring – best used in test scenarios and typically home-made</a:t>
            </a:r>
          </a:p>
          <a:p>
            <a:pPr lvl="1">
              <a:lnSpc>
                <a:spcPct val="80000"/>
              </a:lnSpc>
            </a:pPr>
            <a:r>
              <a:rPr lang="en-US" altLang="sv-SE" sz="2000">
                <a:solidFill>
                  <a:srgbClr val="000000"/>
                </a:solidFill>
                <a:ea typeface="ＭＳ Ｐゴシック" panose="020B0600070205080204" pitchFamily="34" charset="-128"/>
              </a:rPr>
              <a:t>With proper design and installation all of these approaches can provide leak tight joints down even at superfluid helium temperatures (&lt; 2.2 K)</a:t>
            </a:r>
          </a:p>
          <a:p>
            <a:pPr>
              <a:lnSpc>
                <a:spcPct val="80000"/>
              </a:lnSpc>
            </a:pPr>
            <a:r>
              <a:rPr lang="en-US" altLang="sv-SE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Note that vacuum and liquid leaks are a major source of problems in cryogenics. Carefully thought out and reliable connections are a key to success</a:t>
            </a:r>
          </a:p>
        </p:txBody>
      </p:sp>
      <p:sp>
        <p:nvSpPr>
          <p:cNvPr id="26627" name="Date Placeholder 5">
            <a:extLst>
              <a:ext uri="{FF2B5EF4-FFF2-40B4-BE49-F238E27FC236}">
                <a16:creationId xmlns:a16="http://schemas.microsoft.com/office/drawing/2014/main" id="{5C53F84B-CE32-77A6-22F9-5B79D967B28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26628" name="Footer Placeholder 3">
            <a:extLst>
              <a:ext uri="{FF2B5EF4-FFF2-40B4-BE49-F238E27FC236}">
                <a16:creationId xmlns:a16="http://schemas.microsoft.com/office/drawing/2014/main" id="{3C189E23-6ED9-0498-7071-30181F650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Lecture 17 Cryogenic Equipment</a:t>
            </a:r>
          </a:p>
        </p:txBody>
      </p:sp>
      <p:sp>
        <p:nvSpPr>
          <p:cNvPr id="26629" name="Slide Number Placeholder 4">
            <a:extLst>
              <a:ext uri="{FF2B5EF4-FFF2-40B4-BE49-F238E27FC236}">
                <a16:creationId xmlns:a16="http://schemas.microsoft.com/office/drawing/2014/main" id="{35D48919-48DD-8E06-7E8B-229D53EC3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703CB45F-C5F2-6A46-A410-E8CC853B034D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8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2">
            <a:extLst>
              <a:ext uri="{FF2B5EF4-FFF2-40B4-BE49-F238E27FC236}">
                <a16:creationId xmlns:a16="http://schemas.microsoft.com/office/drawing/2014/main" id="{15C89945-26FD-10EF-6A2A-0A5E20E41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76200"/>
            <a:ext cx="7138988" cy="1143000"/>
          </a:xfrm>
        </p:spPr>
        <p:txBody>
          <a:bodyPr/>
          <a:lstStyle/>
          <a:p>
            <a:r>
              <a:rPr lang="en-US" altLang="sv-SE" sz="2400">
                <a:ea typeface="ＭＳ Ｐゴシック" panose="020B0600070205080204" pitchFamily="34" charset="-128"/>
              </a:rPr>
              <a:t>Examples of Flanged Connections for Cryogenic Use </a:t>
            </a:r>
            <a:br>
              <a:rPr lang="en-US" altLang="sv-SE" sz="2400">
                <a:ea typeface="ＭＳ Ｐゴシック" panose="020B0600070205080204" pitchFamily="34" charset="-128"/>
              </a:rPr>
            </a:br>
            <a:r>
              <a:rPr lang="en-US" altLang="sv-SE" sz="2000">
                <a:ea typeface="ＭＳ Ｐゴシック" panose="020B0600070205080204" pitchFamily="34" charset="-128"/>
              </a:rPr>
              <a:t>(both are commercially available)</a:t>
            </a:r>
          </a:p>
        </p:txBody>
      </p:sp>
      <p:sp>
        <p:nvSpPr>
          <p:cNvPr id="27650" name="Date Placeholder 5">
            <a:extLst>
              <a:ext uri="{FF2B5EF4-FFF2-40B4-BE49-F238E27FC236}">
                <a16:creationId xmlns:a16="http://schemas.microsoft.com/office/drawing/2014/main" id="{C073F910-758D-F199-62F1-AAAD81FA3C6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sv-SE" altLang="sv-SE" sz="1000">
                <a:solidFill>
                  <a:srgbClr val="064308"/>
                </a:solidFill>
                <a:latin typeface="Arial" panose="020B0604020202020204" pitchFamily="34" charset="0"/>
              </a:rPr>
              <a:t>Winter 2025</a:t>
            </a:r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sp>
        <p:nvSpPr>
          <p:cNvPr id="27651" name="Footer Placeholder 3">
            <a:extLst>
              <a:ext uri="{FF2B5EF4-FFF2-40B4-BE49-F238E27FC236}">
                <a16:creationId xmlns:a16="http://schemas.microsoft.com/office/drawing/2014/main" id="{B29370A8-D6B2-FF61-011A-C1648FA02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Lecture 17 Cryogenic Equipment</a:t>
            </a:r>
          </a:p>
        </p:txBody>
      </p:sp>
      <p:sp>
        <p:nvSpPr>
          <p:cNvPr id="27652" name="Slide Number Placeholder 4">
            <a:extLst>
              <a:ext uri="{FF2B5EF4-FFF2-40B4-BE49-F238E27FC236}">
                <a16:creationId xmlns:a16="http://schemas.microsoft.com/office/drawing/2014/main" id="{8AED1187-27AC-E8DA-6120-D3D5DE612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t>Slide </a:t>
            </a:r>
            <a:fld id="{280B7FB7-9CA5-504A-B5F0-87D7BDAAEAEE}" type="slidenum">
              <a:rPr lang="en-US" altLang="sv-SE" sz="1000">
                <a:solidFill>
                  <a:srgbClr val="064308"/>
                </a:solidFill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9</a:t>
            </a:fld>
            <a:endParaRPr lang="en-US" altLang="sv-SE" sz="1000">
              <a:solidFill>
                <a:srgbClr val="064308"/>
              </a:solidFill>
              <a:latin typeface="Arial" panose="020B0604020202020204" pitchFamily="34" charset="0"/>
            </a:endParaRPr>
          </a:p>
        </p:txBody>
      </p:sp>
      <p:pic>
        <p:nvPicPr>
          <p:cNvPr id="27653" name="Picture 2" descr="http://www.mdcvacuum.com/graphics/CF_tech_2.gif">
            <a:extLst>
              <a:ext uri="{FF2B5EF4-FFF2-40B4-BE49-F238E27FC236}">
                <a16:creationId xmlns:a16="http://schemas.microsoft.com/office/drawing/2014/main" id="{7AEE34C7-2176-BF78-6AE6-41E64560E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3581400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4">
            <a:extLst>
              <a:ext uri="{FF2B5EF4-FFF2-40B4-BE49-F238E27FC236}">
                <a16:creationId xmlns:a16="http://schemas.microsoft.com/office/drawing/2014/main" id="{D644A059-9EA0-9348-B93D-CFC3B8A3C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0"/>
            <a:ext cx="4343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Box 8">
            <a:extLst>
              <a:ext uri="{FF2B5EF4-FFF2-40B4-BE49-F238E27FC236}">
                <a16:creationId xmlns:a16="http://schemas.microsoft.com/office/drawing/2014/main" id="{2A7BC481-AE5A-770D-219D-393029B51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410200"/>
            <a:ext cx="20177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800">
                <a:solidFill>
                  <a:schemeClr val="tx1"/>
                </a:solidFill>
                <a:latin typeface="Arial" panose="020B0604020202020204" pitchFamily="34" charset="0"/>
              </a:rPr>
              <a:t>ConFlat Style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800">
                <a:solidFill>
                  <a:schemeClr val="tx1"/>
                </a:solidFill>
                <a:latin typeface="Arial" panose="020B0604020202020204" pitchFamily="34" charset="0"/>
              </a:rPr>
              <a:t>Soft Metal Gasket</a:t>
            </a:r>
          </a:p>
        </p:txBody>
      </p:sp>
      <p:sp>
        <p:nvSpPr>
          <p:cNvPr id="27656" name="TextBox 9">
            <a:extLst>
              <a:ext uri="{FF2B5EF4-FFF2-40B4-BE49-F238E27FC236}">
                <a16:creationId xmlns:a16="http://schemas.microsoft.com/office/drawing/2014/main" id="{EDDC9980-21DB-A167-5549-52707B717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5562600"/>
            <a:ext cx="146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7F7F7F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800">
                <a:solidFill>
                  <a:schemeClr val="tx1"/>
                </a:solidFill>
                <a:latin typeface="Arial" panose="020B0604020202020204" pitchFamily="34" charset="0"/>
              </a:rPr>
              <a:t>C Ring Style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RIB2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0_CKG FRIB no-line 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2657</TotalTime>
  <Words>775</Words>
  <Application>Microsoft Office PowerPoint</Application>
  <PresentationFormat>On-screen Show (4:3)</PresentationFormat>
  <Paragraphs>135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ＭＳ Ｐゴシック</vt:lpstr>
      <vt:lpstr>Arial</vt:lpstr>
      <vt:lpstr>Calibri</vt:lpstr>
      <vt:lpstr>Helvetica</vt:lpstr>
      <vt:lpstr>Lucida Grande</vt:lpstr>
      <vt:lpstr>Wingdings</vt:lpstr>
      <vt:lpstr>ヒラギノ角ゴ Pro W3</vt:lpstr>
      <vt:lpstr>FRIB2</vt:lpstr>
      <vt:lpstr>ESS Core Powerpoint</vt:lpstr>
      <vt:lpstr>Cryogenic Equipment</vt:lpstr>
      <vt:lpstr>Goals</vt:lpstr>
      <vt:lpstr>Bayonets</vt:lpstr>
      <vt:lpstr>PBA Series Bayonet from  PHPK Technologies</vt:lpstr>
      <vt:lpstr>Air Force Style Hydrogen Bayonet  from “Cryogenic Equipment” – D. Daney Handbook of Cryogenic Engineering</vt:lpstr>
      <vt:lpstr>FNAL/SMTF Bayonet Can</vt:lpstr>
      <vt:lpstr>SNS Refrigeration Plant showing U-tubes</vt:lpstr>
      <vt:lpstr>Flange Connections</vt:lpstr>
      <vt:lpstr>Examples of Flanged Connections for Cryogenic Use  (both are commercially available)</vt:lpstr>
      <vt:lpstr>Example of Indium O-Ring Seal</vt:lpstr>
      <vt:lpstr>Use of Invar Washers</vt:lpstr>
      <vt:lpstr>Valves</vt:lpstr>
      <vt:lpstr>Basic Valve Types (All can be implemented in cryogenic systems with  proper design and materials)</vt:lpstr>
      <vt:lpstr>Examples of Cryogenic Valves</vt:lpstr>
      <vt:lpstr>Sizing of Valves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 Properties Of Cryogenic Fluids</dc:title>
  <dc:creator>weisend</dc:creator>
  <cp:lastModifiedBy>Irina Novitski x2831,3896 13429N</cp:lastModifiedBy>
  <cp:revision>225</cp:revision>
  <dcterms:created xsi:type="dcterms:W3CDTF">2010-10-05T04:32:52Z</dcterms:created>
  <dcterms:modified xsi:type="dcterms:W3CDTF">2025-01-30T20:46:34Z</dcterms:modified>
</cp:coreProperties>
</file>